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4"/>
  </p:sldMasterIdLst>
  <p:notesMasterIdLst>
    <p:notesMasterId r:id="rId38"/>
  </p:notesMasterIdLst>
  <p:sldIdLst>
    <p:sldId id="370" r:id="rId5"/>
    <p:sldId id="258" r:id="rId6"/>
    <p:sldId id="1063" r:id="rId7"/>
    <p:sldId id="1062" r:id="rId8"/>
    <p:sldId id="1065" r:id="rId9"/>
    <p:sldId id="1064" r:id="rId10"/>
    <p:sldId id="1091" r:id="rId11"/>
    <p:sldId id="1066" r:id="rId12"/>
    <p:sldId id="1068" r:id="rId13"/>
    <p:sldId id="1069" r:id="rId14"/>
    <p:sldId id="1103" r:id="rId15"/>
    <p:sldId id="1070" r:id="rId16"/>
    <p:sldId id="1100" r:id="rId17"/>
    <p:sldId id="1073" r:id="rId18"/>
    <p:sldId id="1075" r:id="rId19"/>
    <p:sldId id="1076" r:id="rId20"/>
    <p:sldId id="1079" r:id="rId21"/>
    <p:sldId id="1074" r:id="rId22"/>
    <p:sldId id="1090" r:id="rId23"/>
    <p:sldId id="1104" r:id="rId24"/>
    <p:sldId id="1082" r:id="rId25"/>
    <p:sldId id="1105" r:id="rId26"/>
    <p:sldId id="1086" r:id="rId27"/>
    <p:sldId id="1092" r:id="rId28"/>
    <p:sldId id="1096" r:id="rId29"/>
    <p:sldId id="1084" r:id="rId30"/>
    <p:sldId id="1097" r:id="rId31"/>
    <p:sldId id="1071" r:id="rId32"/>
    <p:sldId id="1102" r:id="rId33"/>
    <p:sldId id="1089" r:id="rId34"/>
    <p:sldId id="1087" r:id="rId35"/>
    <p:sldId id="1088" r:id="rId36"/>
    <p:sldId id="908" r:id="rId37"/>
  </p:sldIdLst>
  <p:sldSz cx="12192000" cy="6858000"/>
  <p:notesSz cx="6807200" cy="9939338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Black" panose="02000000000000000000" pitchFamily="2" charset="0"/>
      <p:bold r:id="rId49"/>
      <p:boldItalic r:id="rId50"/>
    </p:embeddedFont>
    <p:embeddedFont>
      <p:font typeface="Roboto Light" panose="02000000000000000000" pitchFamily="2" charset="0"/>
      <p:regular r:id="rId51"/>
      <p:italic r:id="rId52"/>
    </p:embeddedFont>
    <p:embeddedFont>
      <p:font typeface="Roboto Medium" panose="02000000000000000000" pitchFamily="2" charset="0"/>
      <p:regular r:id="rId53"/>
      <p:italic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701EA2-0311-0605-781F-7B9DDE5FC81C}" name="Maddern, Natalie (SACE)" initials="M(" userId="S::natalie.maddern@sa.gov.au::85b1802a-ce46-43d9-814e-bbac8a8ddaf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Empson" initials="HE" lastIdx="1" clrIdx="0">
    <p:extLst>
      <p:ext uri="{19B8F6BF-5375-455C-9EA6-DF929625EA0E}">
        <p15:presenceInfo xmlns:p15="http://schemas.microsoft.com/office/powerpoint/2012/main" userId="S::helen.empson@sa.gov.au::959eaf15-9285-4120-a093-6b28c43f83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1EF"/>
    <a:srgbClr val="F41CCB"/>
    <a:srgbClr val="017174"/>
    <a:srgbClr val="AEC5E0"/>
    <a:srgbClr val="89CAD9"/>
    <a:srgbClr val="5283BE"/>
    <a:srgbClr val="8DADD3"/>
    <a:srgbClr val="6893C6"/>
    <a:srgbClr val="447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2021" autoAdjust="0"/>
  </p:normalViewPr>
  <p:slideViewPr>
    <p:cSldViewPr snapToGrid="0">
      <p:cViewPr varScale="1">
        <p:scale>
          <a:sx n="67" d="100"/>
          <a:sy n="67" d="100"/>
        </p:scale>
        <p:origin x="2154" y="7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06:45:28.69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9268"/>
          </a:xfrm>
          <a:prstGeom prst="rect">
            <a:avLst/>
          </a:prstGeom>
        </p:spPr>
        <p:txBody>
          <a:bodyPr vert="horz" lIns="80368" tIns="40184" rIns="80368" bIns="40184" rtlCol="0"/>
          <a:lstStyle>
            <a:lvl1pPr algn="l">
              <a:defRPr sz="11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641" y="1"/>
            <a:ext cx="2949787" cy="499268"/>
          </a:xfrm>
          <a:prstGeom prst="rect">
            <a:avLst/>
          </a:prstGeom>
        </p:spPr>
        <p:txBody>
          <a:bodyPr vert="horz" lIns="80368" tIns="40184" rIns="80368" bIns="40184" rtlCol="0"/>
          <a:lstStyle>
            <a:lvl1pPr algn="r">
              <a:defRPr sz="1100"/>
            </a:lvl1pPr>
          </a:lstStyle>
          <a:p>
            <a:fld id="{FD4B7EB6-546F-46B5-A6FA-BFE3E1B8306D}" type="datetimeFigureOut">
              <a:rPr lang="en-AU" smtClean="0"/>
              <a:t>4/07/2023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368" tIns="40184" rIns="80368" bIns="4018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8"/>
            <a:ext cx="5445760" cy="3913614"/>
          </a:xfrm>
          <a:prstGeom prst="rect">
            <a:avLst/>
          </a:prstGeom>
        </p:spPr>
        <p:txBody>
          <a:bodyPr vert="horz" lIns="80368" tIns="40184" rIns="80368" bIns="401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072"/>
            <a:ext cx="2949787" cy="499267"/>
          </a:xfrm>
          <a:prstGeom prst="rect">
            <a:avLst/>
          </a:prstGeom>
        </p:spPr>
        <p:txBody>
          <a:bodyPr vert="horz" lIns="80368" tIns="40184" rIns="80368" bIns="40184" rtlCol="0" anchor="b"/>
          <a:lstStyle>
            <a:lvl1pPr algn="l">
              <a:defRPr sz="11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641" y="9440072"/>
            <a:ext cx="2949787" cy="499267"/>
          </a:xfrm>
          <a:prstGeom prst="rect">
            <a:avLst/>
          </a:prstGeom>
        </p:spPr>
        <p:txBody>
          <a:bodyPr vert="horz" lIns="80368" tIns="40184" rIns="80368" bIns="40184" rtlCol="0" anchor="b"/>
          <a:lstStyle>
            <a:lvl1pPr algn="r">
              <a:defRPr sz="1100"/>
            </a:lvl1pPr>
          </a:lstStyle>
          <a:p>
            <a:fld id="{C7AA23B7-318B-4D8A-8C1D-86C2C594F9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781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AU" dirty="0"/>
            </a:b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193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703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398"/>
              </a:spcBef>
              <a:spcAft>
                <a:spcPts val="1398"/>
              </a:spcAft>
            </a:pPr>
            <a:endParaRPr lang="en-AU" sz="11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7034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</a:pPr>
            <a:endParaRPr lang="en-AU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409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2433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tabLst>
                <a:tab pos="228577" algn="l"/>
                <a:tab pos="457154" algn="l"/>
              </a:tabLst>
            </a:pPr>
            <a:endParaRPr lang="en-AU" dirty="0">
              <a:latin typeface="Roboto Light"/>
              <a:ea typeface="SimSun"/>
              <a:cs typeface="Roboto Ligh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tabLst>
                <a:tab pos="228577" algn="l"/>
                <a:tab pos="457154" algn="l"/>
              </a:tabLst>
            </a:pPr>
            <a:endParaRPr lang="en-AU" dirty="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6687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657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7429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5314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>
              <a:solidFill>
                <a:srgbClr val="000000"/>
              </a:solidFill>
              <a:latin typeface="Roboto Light" panose="02000000000000000000" pitchFamily="2" charset="0"/>
            </a:endParaRPr>
          </a:p>
          <a:p>
            <a:pPr lvl="0"/>
            <a:br>
              <a:rPr lang="en-US" sz="1000" dirty="0">
                <a:latin typeface="Roboto Light" panose="02000000000000000000" pitchFamily="2" charset="0"/>
                <a:cs typeface="Roboto Light"/>
              </a:rPr>
            </a:br>
            <a:endParaRPr lang="en-US" sz="1000" dirty="0">
              <a:solidFill>
                <a:srgbClr val="000000"/>
              </a:solidFill>
              <a:latin typeface="Roboto Light" panose="02000000000000000000" pitchFamily="2" charset="0"/>
            </a:endParaRPr>
          </a:p>
          <a:p>
            <a:pPr lvl="0"/>
            <a:endParaRPr lang="en-US" sz="1000" dirty="0">
              <a:solidFill>
                <a:srgbClr val="000000"/>
              </a:solidFill>
              <a:latin typeface="Roboto Light"/>
              <a:ea typeface="Roboto Light"/>
              <a:cs typeface="Roboto Light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4962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487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solidFill>
                <a:srgbClr val="FF0000"/>
              </a:solidFill>
            </a:endParaRPr>
          </a:p>
          <a:p>
            <a:endParaRPr lang="en-AU" dirty="0">
              <a:solidFill>
                <a:srgbClr val="FF0000"/>
              </a:solidFill>
            </a:endParaRPr>
          </a:p>
          <a:p>
            <a:endParaRPr lang="en-A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5560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1724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943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118">
              <a:defRPr/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7573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612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AU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5546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991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2" indent="-171432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6506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7005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015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922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2" indent="-171432">
              <a:buFont typeface="Arial" panose="020B0604020202020204" pitchFamily="34" charset="0"/>
              <a:buChar char="•"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6034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879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0845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950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113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935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770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5149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sz="1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8553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endParaRPr lang="en-AU" sz="1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4440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32" indent="-171432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sz="1000" dirty="0">
              <a:latin typeface="Arial" panose="020B0604020202020204" pitchFamily="34" charset="0"/>
              <a:ea typeface="Times New Roman" panose="020F0502020204030204" pitchFamily="34" charset="0"/>
              <a:cs typeface="Times New Roman" panose="020F0502020204030204" pitchFamily="34" charset="0"/>
            </a:endParaRPr>
          </a:p>
          <a:p>
            <a:r>
              <a:rPr lang="en-AU" sz="1800" dirty="0">
                <a:latin typeface="Arial" panose="020B0604020202020204" pitchFamily="34" charset="0"/>
                <a:ea typeface="Times New Roman" panose="020F0502020204030204" pitchFamily="34" charset="0"/>
                <a:cs typeface="Arial" panose="020B0604020202020204" pitchFamily="34" charset="0"/>
              </a:rPr>
              <a:t> </a:t>
            </a:r>
            <a:endParaRPr lang="en-AU" sz="1800" dirty="0">
              <a:latin typeface="Arial" panose="020B0604020202020204" pitchFamily="34" charset="0"/>
              <a:ea typeface="Times New Roman" panose="020F0502020204030204" pitchFamily="34" charset="0"/>
              <a:cs typeface="Times New Roman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00000"/>
              </a:solidFill>
              <a:latin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A23B7-318B-4D8A-8C1D-86C2C594F9D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19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18313" y="2489982"/>
            <a:ext cx="1955373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id="{587428F5-525D-407D-9EBA-D9F391DBC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626591"/>
            <a:ext cx="2654644" cy="86628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DEE02CD-A85A-4232-AB61-6633AB5BA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57" y="4516972"/>
            <a:ext cx="1444836" cy="197590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CB160-97E9-4CB8-A1D7-B2ACCA12AC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81" y="6111277"/>
            <a:ext cx="1221319" cy="40110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34C515-70C9-4573-BA71-FF23B016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10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A79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A79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A79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A34C515-70C9-4573-BA71-FF23B016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789615"/>
            <a:ext cx="10453987" cy="49244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id="{3786EC69-BDF7-4431-B123-FBB9A0123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4" y="5667246"/>
            <a:ext cx="2594491" cy="86628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CF411A5-068C-4ADC-B2CA-90371B869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869" y="4557627"/>
            <a:ext cx="1431594" cy="197590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17761E-435E-4635-837A-6232102DFC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091" y="6151932"/>
            <a:ext cx="1203325" cy="4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C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id="{3786EC69-BDF7-4431-B123-FBB9A0123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4" y="5667246"/>
            <a:ext cx="2594491" cy="86628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CF411A5-068C-4ADC-B2CA-90371B869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869" y="4557627"/>
            <a:ext cx="1431594" cy="197590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17761E-435E-4635-837A-6232102DFC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091" y="6151932"/>
            <a:ext cx="1203325" cy="4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8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id="{587428F5-525D-407D-9EBA-D9F391DBC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5626591"/>
            <a:ext cx="2654644" cy="86628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DEE02CD-A85A-4232-AB61-6633AB5BA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57" y="4516972"/>
            <a:ext cx="1444836" cy="197590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CB160-97E9-4CB8-A1D7-B2ACCA12AC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81" y="6111277"/>
            <a:ext cx="1221319" cy="40110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34C515-70C9-4573-BA71-FF23B016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105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9006" y="789615"/>
            <a:ext cx="10453987" cy="221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A79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CAF06-E700-320D-40B2-D73E62EBB16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20537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>
                <a:solidFill>
                  <a:srgbClr val="A8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6" r:id="rId9"/>
    <p:sldLayoutId id="2147483694" r:id="rId10"/>
    <p:sldLayoutId id="2147483697" r:id="rId1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9.jp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6.m4a"/><Relationship Id="rId7" Type="http://schemas.openxmlformats.org/officeDocument/2006/relationships/image" Target="../media/image10.png"/><Relationship Id="rId2" Type="http://schemas.microsoft.com/office/2007/relationships/media" Target="../media/media16.m4a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0id9JGfpgo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0.m4a"/><Relationship Id="rId7" Type="http://schemas.openxmlformats.org/officeDocument/2006/relationships/image" Target="../media/image11.png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240438&amp;picture=coming-soon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jp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jp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0.png"/><Relationship Id="rId11" Type="http://schemas.openxmlformats.org/officeDocument/2006/relationships/image" Target="../media/image37.png"/><Relationship Id="rId5" Type="http://schemas.openxmlformats.org/officeDocument/2006/relationships/image" Target="../media/image9.jp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0563A-AC3B-43DC-BDB1-C6E75793D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01"/>
            <a:ext cx="12195917" cy="686630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3F0AB6-C971-0F69-640A-41166EA5F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7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9"/>
    </mc:Choice>
    <mc:Fallback>
      <p:transition spd="slow" advTm="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7" y="458108"/>
            <a:ext cx="5638672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Subtopics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88975C-C4A9-A028-B20D-58A31A18F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1568" y="177097"/>
            <a:ext cx="5362001" cy="673624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F7EFFF-8332-AAC0-6816-7333015CFD27}"/>
              </a:ext>
            </a:extLst>
          </p:cNvPr>
          <p:cNvSpPr txBox="1">
            <a:spLocks/>
          </p:cNvSpPr>
          <p:nvPr/>
        </p:nvSpPr>
        <p:spPr>
          <a:xfrm>
            <a:off x="166912" y="1710361"/>
            <a:ext cx="6340273" cy="372606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Roboto Light"/>
                <a:ea typeface="Roboto Light"/>
                <a:cs typeface="Roboto Light"/>
              </a:rPr>
              <a:t>there are NO prescribed subtopics. </a:t>
            </a:r>
            <a:endParaRPr lang="en-US" sz="2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Roboto Light"/>
                <a:ea typeface="Roboto Light"/>
                <a:cs typeface="Roboto Light"/>
              </a:rPr>
              <a:t>ideas for subtopics are just examples,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Roboto Light"/>
                <a:ea typeface="Roboto Light"/>
                <a:cs typeface="Roboto Light"/>
              </a:rPr>
              <a:t>tailor this to the needs/interests of your students. 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Roboto Light" panose="02000000000000000000" pitchFamily="2" charset="0"/>
                <a:ea typeface="Roboto Light" panose="02000000000000000000" pitchFamily="2" charset="0"/>
              </a:rPr>
              <a:t>provide the opportunity to engage with:</a:t>
            </a:r>
          </a:p>
          <a:p>
            <a:pPr marL="514350" lvl="1" indent="-171450">
              <a:tabLst>
                <a:tab pos="266700" algn="l"/>
              </a:tabLst>
            </a:pPr>
            <a:r>
              <a:rPr lang="en-US" sz="2200" dirty="0">
                <a:latin typeface="Roboto Light"/>
                <a:ea typeface="Roboto Light"/>
                <a:cs typeface="Roboto Light"/>
              </a:rPr>
              <a:t>- all 8 topics</a:t>
            </a:r>
          </a:p>
          <a:p>
            <a:pPr marL="514350" lvl="1" indent="-171450">
              <a:buFont typeface="Calibri"/>
              <a:buChar char="-"/>
              <a:tabLst>
                <a:tab pos="266700" algn="l"/>
              </a:tabLst>
            </a:pPr>
            <a:r>
              <a:rPr lang="en-US" sz="2200">
                <a:latin typeface="Roboto Light"/>
                <a:ea typeface="Roboto Light"/>
                <a:cs typeface="Roboto Light"/>
              </a:rPr>
              <a:t>personal</a:t>
            </a:r>
            <a:r>
              <a:rPr lang="en-US" sz="2200" dirty="0">
                <a:latin typeface="Roboto Light"/>
                <a:ea typeface="Roboto Light"/>
                <a:cs typeface="Roboto Light"/>
              </a:rPr>
              <a:t>, global, and community perspectives</a:t>
            </a:r>
          </a:p>
          <a:p>
            <a:pPr marL="514350" lvl="1" indent="-171450">
              <a:buFont typeface="Calibri"/>
              <a:buChar char="-"/>
              <a:tabLst>
                <a:tab pos="266700" algn="l"/>
              </a:tabLst>
            </a:pPr>
            <a:r>
              <a:rPr lang="en-US" sz="2200" dirty="0">
                <a:latin typeface="Roboto Light"/>
                <a:ea typeface="Roboto Light"/>
                <a:cs typeface="Roboto Light"/>
              </a:rPr>
              <a:t>some content with an </a:t>
            </a:r>
            <a:r>
              <a:rPr lang="en-US" sz="2200" b="1" dirty="0">
                <a:latin typeface="Roboto Light"/>
                <a:ea typeface="Roboto Light"/>
                <a:cs typeface="Roboto Light"/>
              </a:rPr>
              <a:t>Australian</a:t>
            </a:r>
            <a:r>
              <a:rPr lang="en-US" sz="2200" dirty="0">
                <a:latin typeface="Roboto Light"/>
                <a:ea typeface="Roboto Light"/>
                <a:cs typeface="Roboto Light"/>
              </a:rPr>
              <a:t> focus</a:t>
            </a:r>
          </a:p>
        </p:txBody>
      </p:sp>
      <p:pic>
        <p:nvPicPr>
          <p:cNvPr id="10" name="Picture 2" descr="What's New in Review | grants.nih.gov">
            <a:extLst>
              <a:ext uri="{FF2B5EF4-FFF2-40B4-BE49-F238E27FC236}">
                <a16:creationId xmlns:a16="http://schemas.microsoft.com/office/drawing/2014/main" id="{8BC406E7-E583-B8D5-581D-7F4561F3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183444">
            <a:off x="581800" y="355888"/>
            <a:ext cx="1155732" cy="125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57E8B1D-48F1-06B5-03F8-EA4E39B827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390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85"/>
    </mc:Choice>
    <mc:Fallback>
      <p:transition spd="slow" advTm="10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A2F29-F403-B1B2-81FD-29638AB80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986" y="2182505"/>
            <a:ext cx="4550535" cy="30162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Roboto  "/>
                <a:ea typeface="Calibri" panose="020F0502020204030204" pitchFamily="34" charset="0"/>
                <a:cs typeface="Times New Roman" panose="02020603050405020304" pitchFamily="18" charset="0"/>
              </a:rPr>
              <a:t>Provide opportunities for students to study one or more subtopics with a focus on Australian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latin typeface="Roboto 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effectLst/>
                <a:latin typeface="Roboto  "/>
                <a:ea typeface="Calibri" panose="020F0502020204030204" pitchFamily="34" charset="0"/>
                <a:cs typeface="Times New Roman" panose="02020603050405020304" pitchFamily="18" charset="0"/>
              </a:rPr>
              <a:t>This may be related to aspects of the Australian way of life, or to the environment, or sport, art, or other areas of interest.</a:t>
            </a:r>
          </a:p>
          <a:p>
            <a:endParaRPr lang="en-AU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51BB8A-397C-D609-D0DB-AF8EE4E5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63" y="788988"/>
            <a:ext cx="10455275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An Australian focus </a:t>
            </a:r>
          </a:p>
        </p:txBody>
      </p:sp>
      <p:pic>
        <p:nvPicPr>
          <p:cNvPr id="5" name="Picture 2" descr="What's New in Review | grants.nih.gov">
            <a:extLst>
              <a:ext uri="{FF2B5EF4-FFF2-40B4-BE49-F238E27FC236}">
                <a16:creationId xmlns:a16="http://schemas.microsoft.com/office/drawing/2014/main" id="{8B444BE5-2D09-2806-EB4A-CC67AE8B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183444">
            <a:off x="290495" y="178791"/>
            <a:ext cx="1155732" cy="125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CGP - How does Australia compare in the global fight against COVID-19?">
            <a:extLst>
              <a:ext uri="{FF2B5EF4-FFF2-40B4-BE49-F238E27FC236}">
                <a16:creationId xmlns:a16="http://schemas.microsoft.com/office/drawing/2014/main" id="{B00322B6-20F7-28E4-8A71-EDECE8BE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1" y="1903094"/>
            <a:ext cx="6162691" cy="32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C60408-0F2B-1A33-B482-29CAB22E9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1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08"/>
    </mc:Choice>
    <mc:Fallback>
      <p:transition spd="slow" advTm="8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239010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What this </a:t>
            </a:r>
            <a:r>
              <a:rPr lang="en-US" sz="4000" b="0" i="1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could</a:t>
            </a:r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look like</a:t>
            </a: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E0966E-EF12-B307-E725-C85C6C1DA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653235"/>
              </p:ext>
            </p:extLst>
          </p:nvPr>
        </p:nvGraphicFramePr>
        <p:xfrm>
          <a:off x="322096" y="938463"/>
          <a:ext cx="11577135" cy="4983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809">
                  <a:extLst>
                    <a:ext uri="{9D8B030D-6E8A-4147-A177-3AD203B41FA5}">
                      <a16:colId xmlns:a16="http://schemas.microsoft.com/office/drawing/2014/main" val="2490966502"/>
                    </a:ext>
                  </a:extLst>
                </a:gridCol>
                <a:gridCol w="2616139">
                  <a:extLst>
                    <a:ext uri="{9D8B030D-6E8A-4147-A177-3AD203B41FA5}">
                      <a16:colId xmlns:a16="http://schemas.microsoft.com/office/drawing/2014/main" val="1191142401"/>
                    </a:ext>
                  </a:extLst>
                </a:gridCol>
                <a:gridCol w="4901535">
                  <a:extLst>
                    <a:ext uri="{9D8B030D-6E8A-4147-A177-3AD203B41FA5}">
                      <a16:colId xmlns:a16="http://schemas.microsoft.com/office/drawing/2014/main" val="269935914"/>
                    </a:ext>
                  </a:extLst>
                </a:gridCol>
                <a:gridCol w="2153652">
                  <a:extLst>
                    <a:ext uri="{9D8B030D-6E8A-4147-A177-3AD203B41FA5}">
                      <a16:colId xmlns:a16="http://schemas.microsoft.com/office/drawing/2014/main" val="1332406267"/>
                    </a:ext>
                  </a:extLst>
                </a:gridCol>
              </a:tblGrid>
              <a:tr h="409074">
                <a:tc gridSpan="4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8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 </a:t>
                      </a:r>
                      <a:r>
                        <a:rPr lang="en-AU" sz="20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EXAMPLE of new model</a:t>
                      </a:r>
                      <a:endParaRPr lang="en-AU" sz="18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AU" sz="1000">
                          <a:effectLst/>
                        </a:rPr>
                        <a:t>EXAMPLES</a:t>
                      </a:r>
                      <a:endParaRPr lang="en-AU" sz="100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049381"/>
                  </a:ext>
                </a:extLst>
              </a:tr>
              <a:tr h="1053482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6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Concept</a:t>
                      </a:r>
                    </a:p>
                    <a:p>
                      <a:pPr algn="ctr"/>
                      <a:r>
                        <a:rPr lang="en-AU" sz="1600" b="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Common to all languages</a:t>
                      </a: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60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Prescribed topics</a:t>
                      </a:r>
                      <a:endParaRPr lang="en-AU" sz="160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60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Examples of subtopics</a:t>
                      </a:r>
                      <a:endParaRPr lang="en-AU" sz="160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60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Perspective</a:t>
                      </a:r>
                      <a:endParaRPr lang="en-AU" sz="160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921478"/>
                  </a:ext>
                </a:extLst>
              </a:tr>
              <a:tr h="124725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20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Identity</a:t>
                      </a:r>
                      <a:endParaRPr lang="en-AU" sz="20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/>
                          <a:ea typeface="Roboto Light"/>
                        </a:rPr>
                        <a:t>Inclusivity, diversity and belonging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/>
                        <a:ea typeface="Roboto Light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How successful have moves towards greater inclusivity over the last decade been in Australia and [country].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/>
                          <a:ea typeface="Roboto Light"/>
                        </a:rPr>
                        <a:t>Community 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610019"/>
                  </a:ext>
                </a:extLst>
              </a:tr>
              <a:tr h="47855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20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Legacy</a:t>
                      </a:r>
                      <a:endParaRPr lang="en-AU" sz="20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Innovation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Innovations I can’t live without 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/>
                          <a:ea typeface="Roboto Light"/>
                        </a:rPr>
                        <a:t>Personal 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75966"/>
                  </a:ext>
                </a:extLst>
              </a:tr>
              <a:tr h="83150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20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Responsibility</a:t>
                      </a:r>
                      <a:endParaRPr lang="en-AU" sz="20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/>
                          <a:ea typeface="Roboto Light"/>
                        </a:rPr>
                        <a:t>Society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/>
                        <a:ea typeface="Roboto Light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Volunteering and how to make positive changes in the community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Community 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14842"/>
                  </a:ext>
                </a:extLst>
              </a:tr>
              <a:tr h="96348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20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Sustainability</a:t>
                      </a:r>
                      <a:endParaRPr lang="en-AU" sz="20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/>
                          <a:ea typeface="Roboto Light"/>
                        </a:rPr>
                        <a:t>Sustaining language and culture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/>
                        <a:ea typeface="Roboto Light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0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The place of slang and English influences in modern [Language] mass media.</a:t>
                      </a: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0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Global</a:t>
                      </a:r>
                      <a:endParaRPr lang="en-AU" sz="20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258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CF95B0-3F84-FE4A-FB15-5D689D904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52"/>
    </mc:Choice>
    <mc:Fallback>
      <p:transition spd="slow" advTm="34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E4C1-D502-21CD-4EAF-54E5EA78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789615"/>
            <a:ext cx="10453987" cy="615553"/>
          </a:xfrm>
        </p:spPr>
        <p:txBody>
          <a:bodyPr/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Perspectives</a:t>
            </a:r>
            <a:r>
              <a:rPr lang="en-US" sz="4000"/>
              <a:t> </a:t>
            </a:r>
            <a:endParaRPr lang="en-AU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E963EA-55C6-1EAE-4C01-C06CFA790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7137" y="1598057"/>
            <a:ext cx="9145856" cy="1615448"/>
          </a:xfrm>
        </p:spPr>
        <p:txBody>
          <a:bodyPr/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What are the perspectives in the new framework?</a:t>
            </a: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Personal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Community 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Global 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perspective</a:t>
            </a: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AU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C84F38B-0CCF-F20F-ED42-D0EA419F1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377081"/>
              </p:ext>
            </p:extLst>
          </p:nvPr>
        </p:nvGraphicFramePr>
        <p:xfrm>
          <a:off x="255431" y="3327988"/>
          <a:ext cx="11681136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5171">
                  <a:extLst>
                    <a:ext uri="{9D8B030D-6E8A-4147-A177-3AD203B41FA5}">
                      <a16:colId xmlns:a16="http://schemas.microsoft.com/office/drawing/2014/main" val="1624025528"/>
                    </a:ext>
                  </a:extLst>
                </a:gridCol>
                <a:gridCol w="4722253">
                  <a:extLst>
                    <a:ext uri="{9D8B030D-6E8A-4147-A177-3AD203B41FA5}">
                      <a16:colId xmlns:a16="http://schemas.microsoft.com/office/drawing/2014/main" val="3016421395"/>
                    </a:ext>
                  </a:extLst>
                </a:gridCol>
                <a:gridCol w="3893712">
                  <a:extLst>
                    <a:ext uri="{9D8B030D-6E8A-4147-A177-3AD203B41FA5}">
                      <a16:colId xmlns:a16="http://schemas.microsoft.com/office/drawing/2014/main" val="2961048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Personal perspective</a:t>
                      </a:r>
                      <a:endParaRPr lang="en-AU" sz="20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Community perspective</a:t>
                      </a:r>
                      <a:endParaRPr lang="en-AU" sz="20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Global perspective </a:t>
                      </a:r>
                      <a:endParaRPr lang="en-AU" sz="20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93420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endParaRPr lang="en-AU" sz="2000" i="1">
                        <a:latin typeface="Roboto  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601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 individual </a:t>
                      </a:r>
                      <a:endParaRPr lang="en-AU" sz="20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 language speaking communities</a:t>
                      </a:r>
                      <a:endParaRPr lang="en-AU" sz="20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 changing world </a:t>
                      </a:r>
                      <a:endParaRPr lang="en-AU" sz="20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86649"/>
                  </a:ext>
                </a:extLst>
              </a:tr>
            </a:tbl>
          </a:graphicData>
        </a:graphic>
      </p:graphicFrame>
      <p:pic>
        <p:nvPicPr>
          <p:cNvPr id="3" name="Picture 2" descr="What's New in Review | grants.nih.gov">
            <a:extLst>
              <a:ext uri="{FF2B5EF4-FFF2-40B4-BE49-F238E27FC236}">
                <a16:creationId xmlns:a16="http://schemas.microsoft.com/office/drawing/2014/main" id="{823C2D6F-5C41-8458-B6CB-F0D8DD63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183444">
            <a:off x="817887" y="648805"/>
            <a:ext cx="1155732" cy="125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A58B0553-7922-4CC8-5D0C-7E2E5855549B}"/>
              </a:ext>
            </a:extLst>
          </p:cNvPr>
          <p:cNvGrpSpPr/>
          <p:nvPr/>
        </p:nvGrpSpPr>
        <p:grpSpPr>
          <a:xfrm>
            <a:off x="10611338" y="4793881"/>
            <a:ext cx="1460500" cy="1996439"/>
            <a:chOff x="10314431" y="4517135"/>
            <a:chExt cx="1460500" cy="1996439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B2F7D4F2-DF41-A87A-AFE8-CD7703B7759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1A62E414-83D0-F67D-E694-16B8F2A5FBF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473E80C-2039-A720-AC7D-1BDEC7A21976}"/>
              </a:ext>
            </a:extLst>
          </p:cNvPr>
          <p:cNvSpPr txBox="1"/>
          <p:nvPr/>
        </p:nvSpPr>
        <p:spPr>
          <a:xfrm>
            <a:off x="614368" y="5009735"/>
            <a:ext cx="9913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Perspectives are prescribed content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Each perspective must be addressed across Stage 1 and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Any topic can be studied from any perspective</a:t>
            </a: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A4A4DEF-AB40-57E4-990C-4F5A1F828E8A}"/>
              </a:ext>
            </a:extLst>
          </p:cNvPr>
          <p:cNvSpPr/>
          <p:nvPr/>
        </p:nvSpPr>
        <p:spPr>
          <a:xfrm>
            <a:off x="5397134" y="3742427"/>
            <a:ext cx="347730" cy="35984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002A4B6-BB68-2676-B363-2EEAA22D4698}"/>
              </a:ext>
            </a:extLst>
          </p:cNvPr>
          <p:cNvSpPr/>
          <p:nvPr/>
        </p:nvSpPr>
        <p:spPr>
          <a:xfrm>
            <a:off x="1548199" y="3742427"/>
            <a:ext cx="347730" cy="35984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B2E5DB-E253-456E-DE07-DCAFEF8C9639}"/>
              </a:ext>
            </a:extLst>
          </p:cNvPr>
          <p:cNvSpPr txBox="1"/>
          <p:nvPr/>
        </p:nvSpPr>
        <p:spPr>
          <a:xfrm>
            <a:off x="7001479" y="2404484"/>
            <a:ext cx="3526152" cy="646331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Roboto  "/>
              </a:rPr>
              <a:t>The perspectives are similar in scope to the current themes</a:t>
            </a:r>
            <a:endParaRPr lang="en-AU" sz="1800" i="1">
              <a:latin typeface="Roboto  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D64938A-7DDB-6882-D936-ED05AB43437D}"/>
              </a:ext>
            </a:extLst>
          </p:cNvPr>
          <p:cNvSpPr/>
          <p:nvPr/>
        </p:nvSpPr>
        <p:spPr>
          <a:xfrm>
            <a:off x="9604176" y="3767361"/>
            <a:ext cx="347730" cy="35984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D5BD5C5-EE99-53FF-42DA-63436A404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2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71"/>
    </mc:Choice>
    <mc:Fallback>
      <p:transition spd="slow" advTm="9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7" y="264471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Perspectives</a:t>
            </a: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69007" y="1308363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6BB4D9FD-C8D9-3EBF-8ECC-B0AD7ADAF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9586"/>
              </p:ext>
            </p:extLst>
          </p:nvPr>
        </p:nvGraphicFramePr>
        <p:xfrm>
          <a:off x="418953" y="3838150"/>
          <a:ext cx="11326361" cy="1666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6023">
                  <a:extLst>
                    <a:ext uri="{9D8B030D-6E8A-4147-A177-3AD203B41FA5}">
                      <a16:colId xmlns:a16="http://schemas.microsoft.com/office/drawing/2014/main" val="1380231647"/>
                    </a:ext>
                  </a:extLst>
                </a:gridCol>
                <a:gridCol w="2260338">
                  <a:extLst>
                    <a:ext uri="{9D8B030D-6E8A-4147-A177-3AD203B41FA5}">
                      <a16:colId xmlns:a16="http://schemas.microsoft.com/office/drawing/2014/main" val="1756027766"/>
                    </a:ext>
                  </a:extLst>
                </a:gridCol>
              </a:tblGrid>
              <a:tr h="339081"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Subtopic  (for the concept of Legacy)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Perspective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312479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Innovations I can’t live without    </a:t>
                      </a:r>
                      <a:r>
                        <a:rPr lang="en-US" b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</a:t>
                      </a:r>
                      <a:r>
                        <a:rPr lang="en-US" b="1" i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OR</a:t>
                      </a:r>
                      <a:endParaRPr lang="en-AU" b="1" i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Personal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88338"/>
                  </a:ext>
                </a:extLst>
              </a:tr>
              <a:tr h="453430"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Meeting the challenges of living in the 21</a:t>
                      </a:r>
                      <a:r>
                        <a:rPr lang="en-US" baseline="300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st</a:t>
                      </a:r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Century through innovation and  invention  </a:t>
                      </a:r>
                      <a:r>
                        <a:rPr lang="en-US" b="1" i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OR</a:t>
                      </a:r>
                      <a:endParaRPr lang="en-AU" b="1" i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Community 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81424"/>
                  </a:ext>
                </a:extLst>
              </a:tr>
              <a:tr h="444006"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Innovations that changed the world 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Global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64566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B0DBFC-C02E-2A86-65C5-C48B17A3565F}"/>
              </a:ext>
            </a:extLst>
          </p:cNvPr>
          <p:cNvSpPr txBox="1">
            <a:spLocks/>
          </p:cNvSpPr>
          <p:nvPr/>
        </p:nvSpPr>
        <p:spPr>
          <a:xfrm>
            <a:off x="722811" y="2089367"/>
            <a:ext cx="6706877" cy="1462133"/>
          </a:xfrm>
          <a:prstGeom prst="rect">
            <a:avLst/>
          </a:prstGeom>
        </p:spPr>
        <p:txBody>
          <a:bodyPr wrap="square" lIns="0" tIns="0" rIns="0" bIns="0">
            <a:normAutofit fontScale="2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AU" sz="1120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Concept</a:t>
            </a:r>
            <a:r>
              <a:rPr lang="en-AU" sz="11200">
                <a:latin typeface="Roboto Light" panose="020000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– Legacy</a:t>
            </a:r>
            <a:endParaRPr lang="en-AU" sz="1120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AU" sz="1120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Prescribed topic</a:t>
            </a:r>
            <a:r>
              <a:rPr lang="en-AU" sz="11200">
                <a:latin typeface="Roboto Light" panose="020000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– Innovation</a:t>
            </a:r>
          </a:p>
          <a:p>
            <a:endParaRPr lang="en-AU" sz="280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AU" sz="2800">
                <a:solidFill>
                  <a:srgbClr val="000000"/>
                </a:solidFill>
                <a:highlight>
                  <a:srgbClr val="FFFF00"/>
                </a:highlight>
                <a:latin typeface="Roboto Ligh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AU">
              <a:highlight>
                <a:srgbClr val="FFFF00"/>
              </a:highlight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A904016-E19B-737C-3A71-16C3DBE9F0CE}"/>
                  </a:ext>
                </a:extLst>
              </p14:cNvPr>
              <p14:cNvContentPartPr/>
              <p14:nvPr/>
            </p14:nvContentPartPr>
            <p14:xfrm>
              <a:off x="4076250" y="2304780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A904016-E19B-737C-3A71-16C3DBE9F0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8250" y="2268780"/>
                <a:ext cx="36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529E0DC-BEE1-7219-39A4-1F5CFCDB5C24}"/>
              </a:ext>
            </a:extLst>
          </p:cNvPr>
          <p:cNvSpPr txBox="1"/>
          <p:nvPr/>
        </p:nvSpPr>
        <p:spPr>
          <a:xfrm>
            <a:off x="1359568" y="1330438"/>
            <a:ext cx="9529011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Roboto  "/>
              </a:rPr>
              <a:t>Concept</a:t>
            </a:r>
            <a:r>
              <a:rPr lang="en-US" sz="2000">
                <a:solidFill>
                  <a:schemeClr val="tx1"/>
                </a:solidFill>
              </a:rPr>
              <a:t>   	           </a:t>
            </a:r>
            <a:r>
              <a:rPr lang="en-US" sz="2000" b="1">
                <a:solidFill>
                  <a:schemeClr val="tx1"/>
                </a:solidFill>
                <a:latin typeface="Roboto  "/>
              </a:rPr>
              <a:t>Topic</a:t>
            </a:r>
            <a:r>
              <a:rPr lang="en-US" sz="2000">
                <a:solidFill>
                  <a:schemeClr val="tx1"/>
                </a:solidFill>
              </a:rPr>
              <a:t>                 	 </a:t>
            </a:r>
            <a:r>
              <a:rPr lang="en-US" sz="2000" b="1">
                <a:solidFill>
                  <a:schemeClr val="tx1"/>
                </a:solidFill>
                <a:latin typeface="Roboto  "/>
              </a:rPr>
              <a:t>Subtopic </a:t>
            </a:r>
            <a:r>
              <a:rPr lang="en-US" sz="2000">
                <a:solidFill>
                  <a:schemeClr val="tx1"/>
                </a:solidFill>
                <a:latin typeface="Roboto  "/>
              </a:rPr>
              <a:t>and </a:t>
            </a:r>
            <a:r>
              <a:rPr lang="en-US" sz="2000" b="1">
                <a:solidFill>
                  <a:schemeClr val="tx1"/>
                </a:solidFill>
                <a:latin typeface="Roboto  "/>
              </a:rPr>
              <a:t>Perspective</a:t>
            </a:r>
            <a:endParaRPr lang="en-AU" sz="2000" b="1">
              <a:solidFill>
                <a:schemeClr val="tx1"/>
              </a:solidFill>
              <a:latin typeface="Roboto  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50811DB-930B-FF23-FC35-AE43780EB6A7}"/>
              </a:ext>
            </a:extLst>
          </p:cNvPr>
          <p:cNvSpPr/>
          <p:nvPr/>
        </p:nvSpPr>
        <p:spPr>
          <a:xfrm>
            <a:off x="4752474" y="1308363"/>
            <a:ext cx="1007428" cy="48463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96282C0-B369-FEA5-8A57-F3F51DB6820B}"/>
              </a:ext>
            </a:extLst>
          </p:cNvPr>
          <p:cNvSpPr/>
          <p:nvPr/>
        </p:nvSpPr>
        <p:spPr>
          <a:xfrm>
            <a:off x="2619848" y="1288177"/>
            <a:ext cx="1007428" cy="48463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C0C365-AC1C-0B06-0874-DA3032925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9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4"/>
    </mc:Choice>
    <mc:Fallback>
      <p:transition spd="slow" advTm="4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5" y="237059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Perspectives</a:t>
            </a: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B0DBFC-C02E-2A86-65C5-C48B17A3565F}"/>
              </a:ext>
            </a:extLst>
          </p:cNvPr>
          <p:cNvSpPr txBox="1">
            <a:spLocks/>
          </p:cNvSpPr>
          <p:nvPr/>
        </p:nvSpPr>
        <p:spPr>
          <a:xfrm>
            <a:off x="554551" y="1746271"/>
            <a:ext cx="11082893" cy="1255998"/>
          </a:xfrm>
          <a:prstGeom prst="rect">
            <a:avLst/>
          </a:prstGeom>
        </p:spPr>
        <p:txBody>
          <a:bodyPr wrap="square" lIns="0" tIns="0" rIns="0" bIns="0">
            <a:normAutofit fontScale="2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endParaRPr lang="en-AU" sz="6400"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sz="1120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Concept</a:t>
            </a:r>
            <a:r>
              <a:rPr lang="en-AU" sz="11200">
                <a:latin typeface="Roboto Light" panose="020000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– Identity</a:t>
            </a:r>
            <a:endParaRPr lang="en-AU" sz="1120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sz="11200"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Prescribed topic</a:t>
            </a:r>
            <a:r>
              <a:rPr lang="en-AU" sz="11200">
                <a:latin typeface="Roboto Light" panose="020000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– Inclusivity, diversity and belonging</a:t>
            </a:r>
            <a:r>
              <a:rPr lang="en-AU" sz="6400">
                <a:latin typeface="Roboto Light" panose="020000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70000"/>
              </a:lnSpc>
            </a:pPr>
            <a:endParaRPr lang="en-AU" sz="11200">
              <a:latin typeface="Roboto Light" panose="02000000000000000000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AU" sz="2800"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AU" sz="2800">
                <a:solidFill>
                  <a:srgbClr val="000000"/>
                </a:solidFill>
                <a:highlight>
                  <a:srgbClr val="FFFF00"/>
                </a:highlight>
                <a:latin typeface="Roboto Light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AU">
              <a:highlight>
                <a:srgbClr val="FFFF00"/>
              </a:highlight>
            </a:endParaRPr>
          </a:p>
        </p:txBody>
      </p:sp>
      <p:graphicFrame>
        <p:nvGraphicFramePr>
          <p:cNvPr id="12" name="Table 17">
            <a:extLst>
              <a:ext uri="{FF2B5EF4-FFF2-40B4-BE49-F238E27FC236}">
                <a16:creationId xmlns:a16="http://schemas.microsoft.com/office/drawing/2014/main" id="{BC1899CA-3B4C-B1DF-0B65-1EDE5E93E1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91979"/>
              </p:ext>
            </p:extLst>
          </p:nvPr>
        </p:nvGraphicFramePr>
        <p:xfrm>
          <a:off x="432819" y="3768634"/>
          <a:ext cx="11568768" cy="201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2067">
                  <a:extLst>
                    <a:ext uri="{9D8B030D-6E8A-4147-A177-3AD203B41FA5}">
                      <a16:colId xmlns:a16="http://schemas.microsoft.com/office/drawing/2014/main" val="1380231647"/>
                    </a:ext>
                  </a:extLst>
                </a:gridCol>
                <a:gridCol w="2256701">
                  <a:extLst>
                    <a:ext uri="{9D8B030D-6E8A-4147-A177-3AD203B41FA5}">
                      <a16:colId xmlns:a16="http://schemas.microsoft.com/office/drawing/2014/main" val="1756027766"/>
                    </a:ext>
                  </a:extLst>
                </a:gridCol>
              </a:tblGrid>
              <a:tr h="392687"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Subtopic (for concept of Identity)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Perspective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312479"/>
                  </a:ext>
                </a:extLst>
              </a:tr>
              <a:tr h="422711"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Watch your language! The impact of language on personal image and identity    </a:t>
                      </a:r>
                      <a:r>
                        <a:rPr lang="en-US" b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OR</a:t>
                      </a:r>
                      <a:endParaRPr lang="en-AU" b="1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Personal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88338"/>
                  </a:ext>
                </a:extLst>
              </a:tr>
              <a:tr h="677788">
                <a:tc>
                  <a:txBody>
                    <a:bodyPr/>
                    <a:lstStyle/>
                    <a:p>
                      <a:r>
                        <a:rPr lang="en-AU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How successful have moves towards greater inclusivity over the last decade been in Australia and [country]?  </a:t>
                      </a:r>
                      <a:r>
                        <a:rPr lang="en-AU" b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OR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Community 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81424"/>
                  </a:ext>
                </a:extLst>
              </a:tr>
              <a:tr h="520673"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Immigration – a global phenomenon 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Global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645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41A9129-6D90-5E1D-70AD-4F3EFA9BE02D}"/>
              </a:ext>
            </a:extLst>
          </p:cNvPr>
          <p:cNvSpPr txBox="1"/>
          <p:nvPr/>
        </p:nvSpPr>
        <p:spPr>
          <a:xfrm>
            <a:off x="1836820" y="1346161"/>
            <a:ext cx="8518358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Roboto  "/>
              </a:rPr>
              <a:t>Concept</a:t>
            </a:r>
            <a:r>
              <a:rPr lang="en-US" sz="2000">
                <a:solidFill>
                  <a:schemeClr val="tx1"/>
                </a:solidFill>
              </a:rPr>
              <a:t>   	           </a:t>
            </a:r>
            <a:r>
              <a:rPr lang="en-US" sz="2000" b="1">
                <a:solidFill>
                  <a:schemeClr val="tx1"/>
                </a:solidFill>
                <a:latin typeface="Roboto  "/>
              </a:rPr>
              <a:t>Topic</a:t>
            </a:r>
            <a:r>
              <a:rPr lang="en-US" sz="2000">
                <a:solidFill>
                  <a:schemeClr val="tx1"/>
                </a:solidFill>
              </a:rPr>
              <a:t>                 	 </a:t>
            </a:r>
            <a:r>
              <a:rPr lang="en-US" sz="2000" b="1">
                <a:solidFill>
                  <a:schemeClr val="tx1"/>
                </a:solidFill>
                <a:latin typeface="Roboto  "/>
              </a:rPr>
              <a:t>Subtopic </a:t>
            </a:r>
            <a:r>
              <a:rPr lang="en-US" sz="2000">
                <a:solidFill>
                  <a:schemeClr val="tx1"/>
                </a:solidFill>
                <a:latin typeface="Roboto  "/>
              </a:rPr>
              <a:t>and </a:t>
            </a:r>
            <a:r>
              <a:rPr lang="en-US" sz="2000" b="1">
                <a:solidFill>
                  <a:schemeClr val="tx1"/>
                </a:solidFill>
                <a:latin typeface="Roboto  "/>
              </a:rPr>
              <a:t>Perspective</a:t>
            </a:r>
            <a:endParaRPr lang="en-AU" sz="2000" b="1">
              <a:solidFill>
                <a:schemeClr val="tx1"/>
              </a:solidFill>
              <a:latin typeface="Roboto  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697C2B-0642-06CF-AC26-259B6F5075F8}"/>
              </a:ext>
            </a:extLst>
          </p:cNvPr>
          <p:cNvSpPr/>
          <p:nvPr/>
        </p:nvSpPr>
        <p:spPr>
          <a:xfrm>
            <a:off x="5279766" y="1303900"/>
            <a:ext cx="1007428" cy="48463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9ACE4EB-3E36-6EDF-8968-3F15B2A2D0D1}"/>
              </a:ext>
            </a:extLst>
          </p:cNvPr>
          <p:cNvSpPr/>
          <p:nvPr/>
        </p:nvSpPr>
        <p:spPr>
          <a:xfrm>
            <a:off x="3054579" y="1303900"/>
            <a:ext cx="1007428" cy="48463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610ADB1-4DBB-0D64-EDFA-2462848BC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1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5"/>
    </mc:Choice>
    <mc:Fallback>
      <p:transition spd="slow" advTm="13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309" y="257193"/>
            <a:ext cx="5359752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Activity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641473"/>
            <a:ext cx="2525838" cy="801123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69007" y="1308363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pic>
        <p:nvPicPr>
          <p:cNvPr id="8" name="Picture 2" descr="Collaborative Place Mats: A Brainstorming Technique for Middle School  Humanities">
            <a:extLst>
              <a:ext uri="{FF2B5EF4-FFF2-40B4-BE49-F238E27FC236}">
                <a16:creationId xmlns:a16="http://schemas.microsoft.com/office/drawing/2014/main" id="{F8B98EC7-63DB-05AB-91DC-61771FAD1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9"/>
          <a:stretch/>
        </p:blipFill>
        <p:spPr bwMode="auto">
          <a:xfrm>
            <a:off x="1735834" y="151379"/>
            <a:ext cx="1873475" cy="8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861F8E2-9B49-BFDF-906A-418CAB7F4D97}"/>
              </a:ext>
            </a:extLst>
          </p:cNvPr>
          <p:cNvSpPr txBox="1">
            <a:spLocks/>
          </p:cNvSpPr>
          <p:nvPr/>
        </p:nvSpPr>
        <p:spPr>
          <a:xfrm>
            <a:off x="70807" y="995111"/>
            <a:ext cx="550701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3200" b="1" i="0">
                <a:solidFill>
                  <a:srgbClr val="00A79D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en-US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Focusing on perspectives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B8BDF-09C7-933D-C4AC-14753D423936}"/>
              </a:ext>
            </a:extLst>
          </p:cNvPr>
          <p:cNvSpPr txBox="1"/>
          <p:nvPr/>
        </p:nvSpPr>
        <p:spPr>
          <a:xfrm>
            <a:off x="6082134" y="1144842"/>
            <a:ext cx="11354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AU" sz="1800"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Concept</a:t>
            </a:r>
            <a:r>
              <a:rPr lang="en-AU" sz="1800">
                <a:effectLst/>
                <a:latin typeface="Roboto Light" panose="020000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– Responsibility</a:t>
            </a:r>
            <a:endParaRPr lang="en-AU" sz="1800">
              <a:effectLst/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AU" sz="1800"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Prescribed Topic</a:t>
            </a:r>
            <a:r>
              <a:rPr lang="en-AU" sz="1800">
                <a:effectLst/>
                <a:latin typeface="Roboto Light" panose="020000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 – Society </a:t>
            </a:r>
          </a:p>
        </p:txBody>
      </p:sp>
      <p:graphicFrame>
        <p:nvGraphicFramePr>
          <p:cNvPr id="13" name="Table 17">
            <a:extLst>
              <a:ext uri="{FF2B5EF4-FFF2-40B4-BE49-F238E27FC236}">
                <a16:creationId xmlns:a16="http://schemas.microsoft.com/office/drawing/2014/main" id="{D0059CEA-66C9-BFE3-9CAA-BC0CB5188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109596"/>
              </p:ext>
            </p:extLst>
          </p:nvPr>
        </p:nvGraphicFramePr>
        <p:xfrm>
          <a:off x="162707" y="1805061"/>
          <a:ext cx="11866586" cy="1476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9191">
                  <a:extLst>
                    <a:ext uri="{9D8B030D-6E8A-4147-A177-3AD203B41FA5}">
                      <a16:colId xmlns:a16="http://schemas.microsoft.com/office/drawing/2014/main" val="1380231647"/>
                    </a:ext>
                  </a:extLst>
                </a:gridCol>
                <a:gridCol w="2607395">
                  <a:extLst>
                    <a:ext uri="{9D8B030D-6E8A-4147-A177-3AD203B41FA5}">
                      <a16:colId xmlns:a16="http://schemas.microsoft.com/office/drawing/2014/main" val="1756027766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Subtopic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Perspective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312479"/>
                  </a:ext>
                </a:extLst>
              </a:tr>
              <a:tr h="325556">
                <a:tc>
                  <a:txBody>
                    <a:bodyPr/>
                    <a:lstStyle/>
                    <a:p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Personal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88338"/>
                  </a:ext>
                </a:extLst>
              </a:tr>
              <a:tr h="359588">
                <a:tc>
                  <a:txBody>
                    <a:bodyPr/>
                    <a:lstStyle/>
                    <a:p>
                      <a:r>
                        <a:rPr lang="en-AU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Volunteering and how to make positive changes in the community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Community 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81424"/>
                  </a:ext>
                </a:extLst>
              </a:tr>
              <a:tr h="325556">
                <a:tc>
                  <a:txBody>
                    <a:bodyPr/>
                    <a:lstStyle/>
                    <a:p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Global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64566"/>
                  </a:ext>
                </a:extLst>
              </a:tr>
            </a:tbl>
          </a:graphicData>
        </a:graphic>
      </p:graphicFrame>
      <p:graphicFrame>
        <p:nvGraphicFramePr>
          <p:cNvPr id="14" name="Table 17">
            <a:extLst>
              <a:ext uri="{FF2B5EF4-FFF2-40B4-BE49-F238E27FC236}">
                <a16:creationId xmlns:a16="http://schemas.microsoft.com/office/drawing/2014/main" id="{712F0A13-AB87-CE72-7374-E69A17BEA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47957"/>
              </p:ext>
            </p:extLst>
          </p:nvPr>
        </p:nvGraphicFramePr>
        <p:xfrm>
          <a:off x="153909" y="3594917"/>
          <a:ext cx="11875384" cy="2025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7989">
                  <a:extLst>
                    <a:ext uri="{9D8B030D-6E8A-4147-A177-3AD203B41FA5}">
                      <a16:colId xmlns:a16="http://schemas.microsoft.com/office/drawing/2014/main" val="1380231647"/>
                    </a:ext>
                  </a:extLst>
                </a:gridCol>
                <a:gridCol w="2607395">
                  <a:extLst>
                    <a:ext uri="{9D8B030D-6E8A-4147-A177-3AD203B41FA5}">
                      <a16:colId xmlns:a16="http://schemas.microsoft.com/office/drawing/2014/main" val="1756027766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Subtopic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Perspective</a:t>
                      </a:r>
                      <a:endParaRPr lang="en-AU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312479"/>
                  </a:ext>
                </a:extLst>
              </a:tr>
              <a:tr h="325556"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Responsibilities I have in my community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Personal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88338"/>
                  </a:ext>
                </a:extLst>
              </a:tr>
              <a:tr h="35958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Volunteering and how to make positive changes in the community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Attitudes to an aging population  (comparison)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Community 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81424"/>
                  </a:ext>
                </a:extLst>
              </a:tr>
              <a:tr h="32555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Staying connected locally and globally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Good global citizenship 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Global</a:t>
                      </a:r>
                      <a:endParaRPr lang="en-AU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564566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4F55DD-5599-66F2-0803-FB29DA917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87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90"/>
    </mc:Choice>
    <mc:Fallback>
      <p:transition spd="slow" advTm="10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309" y="257193"/>
            <a:ext cx="5359752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 dirty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Activity 2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2941" y="5905498"/>
            <a:ext cx="2525838" cy="801123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69007" y="1308363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pic>
        <p:nvPicPr>
          <p:cNvPr id="8" name="Picture 2" descr="Collaborative Place Mats: A Brainstorming Technique for Middle School  Humanities">
            <a:extLst>
              <a:ext uri="{FF2B5EF4-FFF2-40B4-BE49-F238E27FC236}">
                <a16:creationId xmlns:a16="http://schemas.microsoft.com/office/drawing/2014/main" id="{F8B98EC7-63DB-05AB-91DC-61771FAD1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9"/>
          <a:stretch/>
        </p:blipFill>
        <p:spPr bwMode="auto">
          <a:xfrm>
            <a:off x="1735834" y="151379"/>
            <a:ext cx="1873475" cy="8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201D8-B70A-BFD4-A1D3-76C734F58668}"/>
              </a:ext>
            </a:extLst>
          </p:cNvPr>
          <p:cNvSpPr txBox="1"/>
          <p:nvPr/>
        </p:nvSpPr>
        <p:spPr>
          <a:xfrm>
            <a:off x="232941" y="1216368"/>
            <a:ext cx="11540106" cy="48053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2000">
                <a:latin typeface="Roboto Light"/>
                <a:ea typeface="+mn-lt"/>
                <a:cs typeface="+mn-lt"/>
              </a:rPr>
              <a:t>Having completed this, do you notice any concepts which you already feel comfortable teaching? Which ones are these?</a:t>
            </a:r>
            <a:endParaRPr lang="en-US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2000">
                <a:latin typeface="Roboto Light"/>
                <a:ea typeface="+mn-lt"/>
                <a:cs typeface="+mn-lt"/>
              </a:rPr>
              <a:t>Which concepts will provide you with a challenge to extend your resources and teaching repertoire? How can you start to do this?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2000">
                <a:latin typeface="Roboto Light"/>
                <a:ea typeface="+mn-lt"/>
                <a:cs typeface="+mn-lt"/>
              </a:rPr>
              <a:t>Reflect on the perspectives. Is this something you already include in your lessons?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2000">
                <a:latin typeface="Roboto Light"/>
                <a:ea typeface="+mn-lt"/>
                <a:cs typeface="+mn-lt"/>
              </a:rPr>
              <a:t>In your current teaching repertoire, do you see a clear strength in the inclusion of one perspective over others? 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2000">
                <a:latin typeface="Roboto Light"/>
                <a:ea typeface="+mn-lt"/>
                <a:cs typeface="+mn-lt"/>
              </a:rPr>
              <a:t>How can you include all perspectives into your programmes? </a:t>
            </a:r>
            <a:endParaRPr lang="en-US" sz="2000">
              <a:latin typeface="Roboto Light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AU" sz="2000">
                <a:latin typeface="Roboto Light"/>
                <a:ea typeface="Roboto Light"/>
                <a:cs typeface="Roboto Light"/>
              </a:rPr>
              <a:t>Will including subtopics with an Australian focus change the way you approach your planning? If yes, how will this look? </a:t>
            </a:r>
            <a:endParaRPr lang="en-US" sz="2000">
              <a:ea typeface="+mn-lt"/>
              <a:cs typeface="+mn-lt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33B18ED-B633-85E9-DB70-073591559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6"/>
    </mc:Choice>
    <mc:Fallback>
      <p:transition spd="slow" advTm="2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" y="153888"/>
            <a:ext cx="11604605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Changes for Stage 1 assessment types in 2024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2" y="5888298"/>
            <a:ext cx="1925335" cy="60394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5D035743-7944-088D-8F36-9DD52BFCD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23143"/>
              </p:ext>
            </p:extLst>
          </p:nvPr>
        </p:nvGraphicFramePr>
        <p:xfrm>
          <a:off x="432819" y="866330"/>
          <a:ext cx="11385041" cy="469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0291">
                  <a:extLst>
                    <a:ext uri="{9D8B030D-6E8A-4147-A177-3AD203B41FA5}">
                      <a16:colId xmlns:a16="http://schemas.microsoft.com/office/drawing/2014/main" val="1152026612"/>
                    </a:ext>
                  </a:extLst>
                </a:gridCol>
                <a:gridCol w="6564750">
                  <a:extLst>
                    <a:ext uri="{9D8B030D-6E8A-4147-A177-3AD203B41FA5}">
                      <a16:colId xmlns:a16="http://schemas.microsoft.com/office/drawing/2014/main" val="1783309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sz="1800" b="0">
                          <a:latin typeface="Roboto Medium"/>
                          <a:ea typeface="Roboto Medium"/>
                        </a:rPr>
                        <a:t>Stage 1</a:t>
                      </a:r>
                    </a:p>
                  </a:txBody>
                  <a:tcPr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>
                          <a:latin typeface="Roboto Light"/>
                          <a:ea typeface="Roboto Light"/>
                        </a:rPr>
                        <a:t> </a:t>
                      </a:r>
                      <a:r>
                        <a:rPr lang="en-AU" sz="1800" b="0">
                          <a:latin typeface="Roboto Medium"/>
                          <a:ea typeface="Roboto Medium"/>
                        </a:rPr>
                        <a:t>Specifications</a:t>
                      </a:r>
                      <a:endParaRPr lang="en-AU" sz="1800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264807"/>
                  </a:ext>
                </a:extLst>
              </a:tr>
              <a:tr h="709199">
                <a:tc>
                  <a:txBody>
                    <a:bodyPr/>
                    <a:lstStyle/>
                    <a:p>
                      <a:r>
                        <a:rPr lang="en-AU" sz="1600">
                          <a:latin typeface="Roboto Light"/>
                          <a:ea typeface="Roboto Light"/>
                        </a:rPr>
                        <a:t>Assessment Type 1: Interacting in Language</a:t>
                      </a:r>
                    </a:p>
                    <a:p>
                      <a:r>
                        <a:rPr lang="en-AU" sz="1600" i="1">
                          <a:latin typeface="Roboto Light"/>
                          <a:ea typeface="Roboto Light"/>
                        </a:rPr>
                        <a:t>(replaces Interaction)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i="1">
                          <a:latin typeface="Roboto Light"/>
                          <a:ea typeface="Roboto Light"/>
                        </a:rPr>
                        <a:t>Assessments specify context, purpose, audience, </a:t>
                      </a:r>
                      <a:r>
                        <a:rPr lang="en-AU" sz="1600" b="1" i="1">
                          <a:latin typeface="Roboto Light"/>
                          <a:ea typeface="Roboto Light"/>
                        </a:rPr>
                        <a:t>and the concept and perspective</a:t>
                      </a:r>
                      <a:endParaRPr lang="en-AU" sz="1600" i="1">
                        <a:latin typeface="Roboto Light"/>
                        <a:ea typeface="Roboto Ligh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959185"/>
                  </a:ext>
                </a:extLst>
              </a:tr>
              <a:tr h="723974">
                <a:tc>
                  <a:txBody>
                    <a:bodyPr/>
                    <a:lstStyle/>
                    <a:p>
                      <a:r>
                        <a:rPr lang="en-AU" sz="1600">
                          <a:latin typeface="Roboto Light"/>
                          <a:ea typeface="Roboto Light"/>
                        </a:rPr>
                        <a:t>Assessment Type 2: Creating Meaning in Language</a:t>
                      </a:r>
                    </a:p>
                    <a:p>
                      <a:r>
                        <a:rPr lang="en-AU" sz="1600" i="1">
                          <a:latin typeface="Roboto Light"/>
                          <a:ea typeface="Roboto Light"/>
                        </a:rPr>
                        <a:t>(replaces Text Production)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i="1">
                          <a:latin typeface="Roboto Light"/>
                          <a:ea typeface="Roboto Light"/>
                        </a:rPr>
                        <a:t>Assessments specify text type for production, kind of writing, </a:t>
                      </a:r>
                      <a:r>
                        <a:rPr lang="en-AU" sz="1600" b="1" i="1">
                          <a:latin typeface="Roboto Light"/>
                          <a:ea typeface="Roboto Light"/>
                        </a:rPr>
                        <a:t>and the concept and perspective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22195"/>
                  </a:ext>
                </a:extLst>
              </a:tr>
              <a:tr h="1004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>
                          <a:latin typeface="Roboto Light"/>
                          <a:ea typeface="Roboto Light"/>
                        </a:rPr>
                        <a:t>Assessment Type 3: Analysing Language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i="1">
                          <a:latin typeface="Roboto Light"/>
                          <a:ea typeface="Roboto Light"/>
                        </a:rPr>
                        <a:t>(replaces Text Analysis)</a:t>
                      </a:r>
                    </a:p>
                    <a:p>
                      <a:endParaRPr lang="en-AU" sz="1600">
                        <a:latin typeface="Roboto Light"/>
                        <a:ea typeface="Roboto Ligh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AU" sz="1600" i="1">
                          <a:latin typeface="Roboto Light"/>
                          <a:ea typeface="Roboto Light"/>
                        </a:rPr>
                        <a:t>Assessments should enable students to interpret meaning in text(s) by identifying and explaining content, context, purpose, audience </a:t>
                      </a:r>
                      <a:r>
                        <a:rPr lang="en-AU" sz="1600" b="1" i="1">
                          <a:latin typeface="Roboto Light"/>
                          <a:ea typeface="Roboto Light"/>
                        </a:rPr>
                        <a:t>and the concept and perspective</a:t>
                      </a:r>
                      <a:r>
                        <a:rPr lang="en-AU" sz="1600" b="0" i="1">
                          <a:latin typeface="Roboto Light"/>
                          <a:ea typeface="Roboto Light"/>
                        </a:rPr>
                        <a:t> represented in texts.</a:t>
                      </a:r>
                      <a:endParaRPr lang="en-AU" sz="1600" i="1">
                        <a:latin typeface="Roboto Light"/>
                        <a:ea typeface="Roboto Ligh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928162"/>
                  </a:ext>
                </a:extLst>
              </a:tr>
              <a:tr h="486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>
                          <a:latin typeface="Roboto Light"/>
                          <a:ea typeface="Roboto Light"/>
                        </a:rPr>
                        <a:t>Assessment Type 4: Investigation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i="1">
                          <a:latin typeface="Roboto Light"/>
                          <a:ea typeface="Roboto Light"/>
                        </a:rPr>
                        <a:t>Associated with one of the four </a:t>
                      </a:r>
                      <a:r>
                        <a:rPr lang="en-AU" sz="1600" b="1" i="1">
                          <a:latin typeface="Roboto Light"/>
                          <a:ea typeface="Roboto Light"/>
                        </a:rPr>
                        <a:t>new</a:t>
                      </a:r>
                      <a:r>
                        <a:rPr lang="en-AU" sz="1600" i="1">
                          <a:latin typeface="Roboto Light"/>
                          <a:ea typeface="Roboto Light"/>
                        </a:rPr>
                        <a:t> </a:t>
                      </a:r>
                      <a:r>
                        <a:rPr lang="en-AU" sz="1600" b="1" i="1">
                          <a:latin typeface="Roboto Light"/>
                          <a:ea typeface="Roboto Light"/>
                        </a:rPr>
                        <a:t>concepts</a:t>
                      </a:r>
                      <a:r>
                        <a:rPr lang="en-AU" sz="1600" i="1">
                          <a:latin typeface="Roboto Light"/>
                          <a:ea typeface="Roboto Light"/>
                        </a:rPr>
                        <a:t> (not current themes)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82025"/>
                  </a:ext>
                </a:extLst>
              </a:tr>
              <a:tr h="1404639">
                <a:tc gridSpan="2">
                  <a:txBody>
                    <a:bodyPr/>
                    <a:lstStyle/>
                    <a:p>
                      <a:endParaRPr lang="en-AU" sz="1800" b="1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0">
                          <a:solidFill>
                            <a:schemeClr val="bg1"/>
                          </a:solidFill>
                          <a:latin typeface="Roboto Medium"/>
                          <a:ea typeface="Roboto Medium"/>
                        </a:rPr>
                        <a:t>Slight change to titles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0">
                          <a:solidFill>
                            <a:schemeClr val="bg1"/>
                          </a:solidFill>
                          <a:latin typeface="Roboto Medium"/>
                          <a:ea typeface="Roboto Medium"/>
                        </a:rPr>
                        <a:t>Concepts, topics, and perspectives (replace the current themes and topics)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0">
                          <a:solidFill>
                            <a:schemeClr val="bg1"/>
                          </a:solidFill>
                          <a:latin typeface="Roboto Medium"/>
                          <a:ea typeface="Roboto Medium"/>
                        </a:rPr>
                        <a:t>Assessment design criteria remains the SAME</a:t>
                      </a:r>
                    </a:p>
                  </a:txBody>
                  <a:tcPr>
                    <a:solidFill>
                      <a:srgbClr val="0171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8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577016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63631B3-A71D-C5AC-BCC2-9893C93F6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2"/>
    </mc:Choice>
    <mc:Fallback>
      <p:transition spd="slow" advTm="44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566" y="458108"/>
            <a:ext cx="12309565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Stage 2 assessment types (for teaching in 2025)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69007" y="1308363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AEE02D5A-445E-53C3-29B0-3E45BF344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89156"/>
              </p:ext>
            </p:extLst>
          </p:nvPr>
        </p:nvGraphicFramePr>
        <p:xfrm>
          <a:off x="276447" y="1086766"/>
          <a:ext cx="11507122" cy="542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677">
                  <a:extLst>
                    <a:ext uri="{9D8B030D-6E8A-4147-A177-3AD203B41FA5}">
                      <a16:colId xmlns:a16="http://schemas.microsoft.com/office/drawing/2014/main" val="1152026612"/>
                    </a:ext>
                  </a:extLst>
                </a:gridCol>
                <a:gridCol w="6799445">
                  <a:extLst>
                    <a:ext uri="{9D8B030D-6E8A-4147-A177-3AD203B41FA5}">
                      <a16:colId xmlns:a16="http://schemas.microsoft.com/office/drawing/2014/main" val="1783309749"/>
                    </a:ext>
                  </a:extLst>
                </a:gridCol>
              </a:tblGrid>
              <a:tr h="370902">
                <a:tc>
                  <a:txBody>
                    <a:bodyPr/>
                    <a:lstStyle/>
                    <a:p>
                      <a:r>
                        <a:rPr lang="en-AU" sz="18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Stage 2</a:t>
                      </a:r>
                    </a:p>
                  </a:txBody>
                  <a:tcPr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8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264807"/>
                  </a:ext>
                </a:extLst>
              </a:tr>
              <a:tr h="791955">
                <a:tc>
                  <a:txBody>
                    <a:bodyPr/>
                    <a:lstStyle/>
                    <a:p>
                      <a:r>
                        <a:rPr lang="en-AU" sz="18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Assessment Type 1: Folio</a:t>
                      </a:r>
                    </a:p>
                    <a:p>
                      <a:endParaRPr lang="en-AU" sz="1800" i="1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i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The assessments should specify the </a:t>
                      </a:r>
                      <a:r>
                        <a:rPr lang="en-AU" sz="1800" b="1" i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concept and perspective.</a:t>
                      </a:r>
                      <a:endParaRPr lang="en-AU" sz="1800" i="1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959185"/>
                  </a:ext>
                </a:extLst>
              </a:tr>
              <a:tr h="843030">
                <a:tc>
                  <a:txBody>
                    <a:bodyPr/>
                    <a:lstStyle/>
                    <a:p>
                      <a:r>
                        <a:rPr lang="en-AU" sz="18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Assessment Type 2: In-depth Study</a:t>
                      </a:r>
                    </a:p>
                    <a:p>
                      <a:endParaRPr lang="en-AU" sz="1800" i="1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i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The assessments should specify the </a:t>
                      </a:r>
                      <a:r>
                        <a:rPr lang="en-AU" sz="1800" b="1" i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concept and perspective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22195"/>
                  </a:ext>
                </a:extLst>
              </a:tr>
              <a:tr h="1029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Assessment Type 3: Oral exam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800" i="1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endParaRPr lang="en-AU" sz="18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i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The assessment should specify the </a:t>
                      </a:r>
                      <a:r>
                        <a:rPr lang="en-AU" sz="1800" b="1" i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concept and perspective.</a:t>
                      </a:r>
                      <a:endParaRPr lang="en-AU" sz="1800" i="1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endParaRPr lang="en-AU" sz="18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928162"/>
                  </a:ext>
                </a:extLst>
              </a:tr>
              <a:tr h="649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Assessment Type 3: Examination</a:t>
                      </a:r>
                    </a:p>
                    <a:p>
                      <a:endParaRPr lang="en-AU" sz="18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1" i="1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CHANGES TO STRUCTURE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82025"/>
                  </a:ext>
                </a:extLst>
              </a:tr>
              <a:tr h="1742302">
                <a:tc gridSpan="2">
                  <a:txBody>
                    <a:bodyPr/>
                    <a:lstStyle/>
                    <a:p>
                      <a:endParaRPr lang="en-AU" sz="1800" b="0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0">
                          <a:solidFill>
                            <a:schemeClr val="bg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NO change to assessment type titles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0">
                          <a:solidFill>
                            <a:schemeClr val="bg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Concepts, topics, and perspectives are new (replacing the current themes and topics)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0">
                          <a:solidFill>
                            <a:schemeClr val="bg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Assessment design criteria and specifications remain the SAME</a:t>
                      </a:r>
                    </a:p>
                    <a:p>
                      <a:endParaRPr lang="en-AU" sz="1800" b="1"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8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577016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6E5591-2F17-91EE-E873-260BFF057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1"/>
    </mc:Choice>
    <mc:Fallback>
      <p:transition spd="slow" advTm="2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81567" y="11388"/>
            <a:ext cx="68834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10">
                <a:solidFill>
                  <a:srgbClr val="A80000"/>
                </a:solidFill>
                <a:latin typeface="Arial"/>
                <a:cs typeface="Arial"/>
              </a:rPr>
              <a:t>OFFICIAL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523" y="1523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A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26267" y="479858"/>
            <a:ext cx="6953163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AU" sz="44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ahoma" panose="020B0604030504040204" pitchFamily="34" charset="0"/>
              </a:rPr>
              <a:t>A</a:t>
            </a:r>
            <a:r>
              <a:rPr lang="en-AU" sz="35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ahoma" panose="020B0604030504040204" pitchFamily="34" charset="0"/>
              </a:rPr>
              <a:t>cknowledgement of Country</a:t>
            </a:r>
          </a:p>
        </p:txBody>
      </p:sp>
      <p:pic>
        <p:nvPicPr>
          <p:cNvPr id="9" name="object 9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7288" y="1774768"/>
            <a:ext cx="5075531" cy="348851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541264" y="0"/>
            <a:ext cx="978535" cy="368935"/>
          </a:xfrm>
          <a:custGeom>
            <a:avLst/>
            <a:gdLst/>
            <a:ahLst/>
            <a:cxnLst/>
            <a:rect l="l" t="t" r="r" b="b"/>
            <a:pathLst>
              <a:path w="978534" h="368935">
                <a:moveTo>
                  <a:pt x="978408" y="0"/>
                </a:moveTo>
                <a:lnTo>
                  <a:pt x="0" y="0"/>
                </a:lnTo>
                <a:lnTo>
                  <a:pt x="0" y="368808"/>
                </a:lnTo>
                <a:lnTo>
                  <a:pt x="978408" y="368808"/>
                </a:lnTo>
                <a:lnTo>
                  <a:pt x="978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1" descr="Map&#10;&#10;Description automatically generated">
            <a:extLst>
              <a:ext uri="{FF2B5EF4-FFF2-40B4-BE49-F238E27FC236}">
                <a16:creationId xmlns:a16="http://schemas.microsoft.com/office/drawing/2014/main" id="{3DACE4EB-D4D2-F2E7-CF5B-51B18E0A7C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3120" y="1666911"/>
            <a:ext cx="4909333" cy="372109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066681B-69F4-8F0F-178B-6293A6DA4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14"/>
    </mc:Choice>
    <mc:Fallback>
      <p:transition spd="slow" advTm="5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458108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Stage 2 external assessment for 2025</a:t>
            </a: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69007" y="1308363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82B0D-4127-AF25-5CDA-F5A63C923DB9}"/>
              </a:ext>
            </a:extLst>
          </p:cNvPr>
          <p:cNvSpPr txBox="1">
            <a:spLocks/>
          </p:cNvSpPr>
          <p:nvPr/>
        </p:nvSpPr>
        <p:spPr>
          <a:xfrm>
            <a:off x="638043" y="1275428"/>
            <a:ext cx="10904040" cy="471485"/>
          </a:xfrm>
          <a:prstGeom prst="rect">
            <a:avLst/>
          </a:prstGeom>
        </p:spPr>
        <p:txBody>
          <a:bodyPr wrap="square" lIns="0" tIns="0" rIns="0" bIns="0" anchor="ctr">
            <a:normAutofit fontScale="25000" lnSpcReduction="20000"/>
          </a:bodyPr>
          <a:lstStyle>
            <a:lvl1pPr>
              <a:defRPr sz="3200" b="1" i="0">
                <a:solidFill>
                  <a:srgbClr val="00A79D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11200" b="0">
                <a:solidFill>
                  <a:srgbClr val="000000"/>
                </a:solidFill>
                <a:latin typeface="Roboto Medium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Type 3:</a:t>
            </a:r>
            <a:br>
              <a:rPr lang="en-AU" sz="3600">
                <a:solidFill>
                  <a:srgbClr val="000000"/>
                </a:solidFill>
                <a:latin typeface="Roboto Ligh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AU" sz="1800">
                <a:solidFill>
                  <a:srgbClr val="000000"/>
                </a:solidFill>
                <a:latin typeface="Roboto Light" panose="02000000000000000000" pitchFamily="2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endParaRPr lang="en-AU" sz="3000"/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573DE0EA-B116-F79B-9D50-4A6331823F46}"/>
              </a:ext>
            </a:extLst>
          </p:cNvPr>
          <p:cNvGraphicFramePr>
            <a:graphicFrameLocks noGrp="1"/>
          </p:cNvGraphicFramePr>
          <p:nvPr/>
        </p:nvGraphicFramePr>
        <p:xfrm>
          <a:off x="172703" y="1779848"/>
          <a:ext cx="7192601" cy="3626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890">
                  <a:extLst>
                    <a:ext uri="{9D8B030D-6E8A-4147-A177-3AD203B41FA5}">
                      <a16:colId xmlns:a16="http://schemas.microsoft.com/office/drawing/2014/main" val="703282818"/>
                    </a:ext>
                  </a:extLst>
                </a:gridCol>
                <a:gridCol w="6001711">
                  <a:extLst>
                    <a:ext uri="{9D8B030D-6E8A-4147-A177-3AD203B41FA5}">
                      <a16:colId xmlns:a16="http://schemas.microsoft.com/office/drawing/2014/main" val="3264663164"/>
                    </a:ext>
                  </a:extLst>
                </a:gridCol>
              </a:tblGrid>
              <a:tr h="376225">
                <a:tc>
                  <a:txBody>
                    <a:bodyPr/>
                    <a:lstStyle/>
                    <a:p>
                      <a:endParaRPr lang="en-AU" sz="1800" b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latin typeface="Roboto Light"/>
                          <a:ea typeface="Roboto Light"/>
                        </a:rPr>
                        <a:t>New</a:t>
                      </a:r>
                      <a:endParaRPr lang="en-AU" sz="1800" b="0">
                        <a:latin typeface="Roboto Light"/>
                        <a:ea typeface="Roboto Light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224509"/>
                  </a:ext>
                </a:extLst>
              </a:tr>
              <a:tr h="122273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i="0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Roboto Light"/>
                          <a:cs typeface="Times New Roman"/>
                        </a:rPr>
                        <a:t>ORAL EXAM </a:t>
                      </a:r>
                      <a:endParaRPr lang="en-AU" sz="1800" i="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Roboto Light"/>
                          <a:cs typeface="Times New Roman"/>
                        </a:rPr>
                        <a:t>Section 1: Conversation</a:t>
                      </a:r>
                      <a:r>
                        <a:rPr lang="en-AU" sz="1800" i="1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Roboto Light"/>
                          <a:cs typeface="Times New Roman"/>
                        </a:rPr>
                        <a:t> -- </a:t>
                      </a:r>
                      <a:r>
                        <a:rPr lang="en-US" sz="1800">
                          <a:latin typeface="Roboto Light"/>
                          <a:ea typeface="Roboto Light"/>
                        </a:rPr>
                        <a:t>No change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i="1">
                          <a:solidFill>
                            <a:srgbClr val="000000"/>
                          </a:solidFill>
                          <a:effectLst/>
                          <a:latin typeface="Roboto Light"/>
                          <a:ea typeface="Roboto Light"/>
                          <a:cs typeface="Times New Roman"/>
                        </a:rPr>
                        <a:t>Section 2: Discussion 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Roboto Light"/>
                          <a:ea typeface="Roboto Light"/>
                        </a:rPr>
                        <a:t>Topic of in-depth study must fit into o</a:t>
                      </a:r>
                      <a:r>
                        <a:rPr lang="en-AU" sz="1800">
                          <a:effectLst/>
                          <a:latin typeface="Roboto Light"/>
                          <a:ea typeface="Roboto Light"/>
                          <a:cs typeface="Times New Roman"/>
                        </a:rPr>
                        <a:t>ne of the four CCAFL concepts;</a:t>
                      </a:r>
                    </a:p>
                    <a:p>
                      <a:r>
                        <a:rPr lang="en-AU" sz="1800" b="0" i="1">
                          <a:effectLst/>
                          <a:latin typeface="Roboto Medium"/>
                          <a:ea typeface="Roboto Medium"/>
                          <a:cs typeface="Times New Roman"/>
                        </a:rPr>
                        <a:t>Identity, Legacy, Responsibility, Sustainability. 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316810"/>
                  </a:ext>
                </a:extLst>
              </a:tr>
              <a:tr h="1787069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 Light"/>
                          <a:ea typeface="Roboto Light"/>
                        </a:rPr>
                        <a:t>WRITTEN EXAM </a:t>
                      </a:r>
                      <a:endParaRPr lang="en-AU" sz="18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>
                          <a:solidFill>
                            <a:srgbClr val="000000"/>
                          </a:solidFill>
                          <a:latin typeface="Roboto Light"/>
                          <a:ea typeface="Roboto Light"/>
                        </a:rPr>
                        <a:t>Key changes include:</a:t>
                      </a:r>
                    </a:p>
                    <a:p>
                      <a:pPr marL="285115" indent="-285115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oboto Light"/>
                          <a:ea typeface="Roboto Light"/>
                        </a:rPr>
                        <a:t>From 2.5 hours to a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latin typeface="Roboto Light"/>
                          <a:ea typeface="Roboto Light"/>
                        </a:rPr>
                        <a:t> 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</a:rPr>
                        <a:t>2-hour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Roboto Light"/>
                          <a:ea typeface="Roboto Light"/>
                        </a:rPr>
                        <a:t> exam</a:t>
                      </a:r>
                    </a:p>
                    <a:p>
                      <a:pPr marL="285115" indent="-285115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Roboto Light"/>
                          <a:ea typeface="Roboto Light"/>
                        </a:rPr>
                        <a:t>From 3 sections to 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latin typeface="Roboto Medium"/>
                          <a:ea typeface="Roboto Medium"/>
                        </a:rPr>
                        <a:t>2 sections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>
                          <a:latin typeface="Roboto Light"/>
                          <a:ea typeface="Roboto Light"/>
                        </a:rPr>
                        <a:t>Total listening time </a:t>
                      </a:r>
                      <a:r>
                        <a:rPr lang="en-AU" sz="1800" b="0">
                          <a:latin typeface="Roboto Medium"/>
                          <a:ea typeface="Roboto Medium"/>
                        </a:rPr>
                        <a:t>reduced by 3 minutes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>
                          <a:latin typeface="Roboto Light"/>
                          <a:ea typeface="Roboto Light"/>
                        </a:rPr>
                        <a:t>Reading texts from 3 to 2 and </a:t>
                      </a:r>
                      <a:r>
                        <a:rPr lang="en-AU" sz="1800" b="0">
                          <a:latin typeface="Roboto Medium"/>
                          <a:ea typeface="Roboto Medium"/>
                        </a:rPr>
                        <a:t>100 words shorter</a:t>
                      </a:r>
                      <a:endParaRPr lang="en-AU" sz="1800" b="0" dirty="0">
                        <a:latin typeface="Roboto Medium"/>
                        <a:ea typeface="Roboto Medium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3647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84672F-75D2-AD0D-106A-7324ACCE005D}"/>
              </a:ext>
            </a:extLst>
          </p:cNvPr>
          <p:cNvGraphicFramePr>
            <a:graphicFrameLocks noGrp="1"/>
          </p:cNvGraphicFramePr>
          <p:nvPr/>
        </p:nvGraphicFramePr>
        <p:xfrm>
          <a:off x="7596269" y="1804417"/>
          <a:ext cx="4524832" cy="4408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832">
                  <a:extLst>
                    <a:ext uri="{9D8B030D-6E8A-4147-A177-3AD203B41FA5}">
                      <a16:colId xmlns:a16="http://schemas.microsoft.com/office/drawing/2014/main" val="1148988089"/>
                    </a:ext>
                  </a:extLst>
                </a:gridCol>
              </a:tblGrid>
              <a:tr h="4408494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Section 1: Responding to texts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08575" algn="ctr"/>
                        </a:tabLst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Question 1 - Text 1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: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One listening text responding in English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	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08575" algn="ctr"/>
                        </a:tabLst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Question 2 - Text 2: One listening text and responding in language 	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08575" algn="ctr"/>
                        </a:tabLst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Question 3 - 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Reading and listening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in language and responding in English            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08575" algn="ctr"/>
                        </a:tabLst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                                                                   </a:t>
                      </a: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Section 2: </a:t>
                      </a:r>
                      <a:r>
                        <a:rPr lang="en-US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Creating texts </a:t>
                      </a:r>
                      <a:endParaRPr lang="en-AU" sz="1600" b="0" i="0" u="none" strike="noStrike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79925" algn="ctr"/>
                        </a:tabLst>
                      </a:pPr>
                      <a:endParaRPr lang="en-US" sz="1600" b="0" i="0" u="none" strike="noStrike" kern="120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79925" algn="ctr"/>
                        </a:tabLst>
                      </a:pPr>
                      <a:r>
                        <a:rPr lang="en-US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Question 4 - </a:t>
                      </a:r>
                      <a:r>
                        <a:rPr lang="en-US" sz="1600" b="1" i="0" u="none" strike="noStrike" kern="12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Reading and responding </a:t>
                      </a:r>
                      <a:r>
                        <a:rPr lang="en-US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in language response approx. 150 words </a:t>
                      </a:r>
                      <a:endParaRPr lang="en-AU" sz="1600" b="0" i="0" u="none" strike="noStrike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kern="120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18088" algn="ctr"/>
                        </a:tabLst>
                      </a:pPr>
                      <a:r>
                        <a:rPr lang="en-US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Question 5 or Question 6 	 </a:t>
                      </a:r>
                      <a:endParaRPr lang="en-AU" sz="1600" b="0" i="0" u="none" strike="noStrike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Writing in language </a:t>
                      </a:r>
                      <a:r>
                        <a:rPr lang="en-US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Response approx. 250 words </a:t>
                      </a:r>
                      <a:endParaRPr lang="en-AU" sz="1600" b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302295"/>
                  </a:ext>
                </a:extLst>
              </a:tr>
            </a:tbl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1627DC6-6C93-0A14-FC40-ECAB0D596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45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36"/>
    </mc:Choice>
    <mc:Fallback>
      <p:transition spd="slow" advTm="7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680" y="604429"/>
            <a:ext cx="4376285" cy="615553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Visual texts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4D1186-0985-4904-63C4-C98CD92A98EE}"/>
              </a:ext>
            </a:extLst>
          </p:cNvPr>
          <p:cNvSpPr txBox="1">
            <a:spLocks/>
          </p:cNvSpPr>
          <p:nvPr/>
        </p:nvSpPr>
        <p:spPr>
          <a:xfrm>
            <a:off x="653129" y="1348523"/>
            <a:ext cx="6272784" cy="118872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Roboto Light" panose="02000000000000000000" pitchFamily="2" charset="0"/>
                <a:ea typeface="Roboto Light" panose="02000000000000000000" pitchFamily="2" charset="0"/>
              </a:rPr>
              <a:t>1 or 2 visual texts in any of q 3,4,5, or 6</a:t>
            </a:r>
          </a:p>
        </p:txBody>
      </p:sp>
      <p:pic>
        <p:nvPicPr>
          <p:cNvPr id="11" name="Picture 4" descr="Visual metalanguage for comprehending and composing visual meaning">
            <a:extLst>
              <a:ext uri="{FF2B5EF4-FFF2-40B4-BE49-F238E27FC236}">
                <a16:creationId xmlns:a16="http://schemas.microsoft.com/office/drawing/2014/main" id="{F5A6C2FB-2559-8DC7-92EA-4C4D70358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/>
          <a:stretch/>
        </p:blipFill>
        <p:spPr bwMode="auto">
          <a:xfrm>
            <a:off x="7266430" y="785507"/>
            <a:ext cx="4507992" cy="29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D602648-CB53-E076-5AAC-18BC67AB2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3238" y="1738810"/>
            <a:ext cx="3862675" cy="48992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FEA129-20D5-EBAB-B8A3-575B90C42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2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08"/>
    </mc:Choice>
    <mc:Fallback>
      <p:transition spd="slow" advTm="8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458108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Sample exam (2025)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pic>
        <p:nvPicPr>
          <p:cNvPr id="3" name="Picture 2" descr="What's New in Review | grants.nih.gov">
            <a:extLst>
              <a:ext uri="{FF2B5EF4-FFF2-40B4-BE49-F238E27FC236}">
                <a16:creationId xmlns:a16="http://schemas.microsoft.com/office/drawing/2014/main" id="{B19047BB-71D2-7B06-8D07-1C4793AF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397774" y="453259"/>
            <a:ext cx="1459262" cy="15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53DC5628-9532-0C81-437C-312045846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208995" y="1982874"/>
            <a:ext cx="6022525" cy="22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3EE223-BB53-911E-9C9F-CD07BE8C8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211">
            <a:off x="8510431" y="2124866"/>
            <a:ext cx="2465006" cy="2862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595" y="848767"/>
            <a:ext cx="9816680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Support materials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pic>
        <p:nvPicPr>
          <p:cNvPr id="9" name="Picture 2" descr="What's New in Review | grants.nih.gov">
            <a:extLst>
              <a:ext uri="{FF2B5EF4-FFF2-40B4-BE49-F238E27FC236}">
                <a16:creationId xmlns:a16="http://schemas.microsoft.com/office/drawing/2014/main" id="{17219303-1A99-47CE-CE4A-E1CD8612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1" y="208032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72473E-36AB-AE5C-F0FF-58AAF70037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42092">
            <a:off x="1223933" y="1700386"/>
            <a:ext cx="2088065" cy="2997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49D041-E55C-1723-AFB1-AB2DAE845A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8634" y="1700314"/>
            <a:ext cx="4204360" cy="392629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EA00F1A-6145-1389-1FDF-7DAC78C8C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8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1"/>
    </mc:Choice>
    <mc:Fallback>
      <p:transition spd="slow" advTm="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pic>
        <p:nvPicPr>
          <p:cNvPr id="9" name="Picture 2" descr="What's New in Review | grants.nih.gov">
            <a:extLst>
              <a:ext uri="{FF2B5EF4-FFF2-40B4-BE49-F238E27FC236}">
                <a16:creationId xmlns:a16="http://schemas.microsoft.com/office/drawing/2014/main" id="{17219303-1A99-47CE-CE4A-E1CD8612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2" y="373969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F82BF-9AD3-663A-723D-A7F878E7B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9216" y="1290484"/>
            <a:ext cx="8382959" cy="4859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2FFDC2-F676-A34E-8836-5D6BBC15B947}"/>
              </a:ext>
            </a:extLst>
          </p:cNvPr>
          <p:cNvSpPr txBox="1"/>
          <p:nvPr/>
        </p:nvSpPr>
        <p:spPr>
          <a:xfrm>
            <a:off x="1661455" y="842101"/>
            <a:ext cx="9816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>
                <a:solidFill>
                  <a:schemeClr val="tx2"/>
                </a:solidFill>
              </a:rPr>
              <a:t>https://www.sace.sa.edu.au/web/nationally-assessed-languages-at-continuers-level-from-2024/overview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79545E-4C6E-7229-EA61-A8D754E5854A}"/>
              </a:ext>
            </a:extLst>
          </p:cNvPr>
          <p:cNvSpPr txBox="1">
            <a:spLocks/>
          </p:cNvSpPr>
          <p:nvPr/>
        </p:nvSpPr>
        <p:spPr>
          <a:xfrm>
            <a:off x="1583884" y="116720"/>
            <a:ext cx="9816680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3200" b="1" i="0">
                <a:solidFill>
                  <a:srgbClr val="00A79D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New </a:t>
            </a:r>
            <a:r>
              <a:rPr lang="en-US" sz="4000" b="0" err="1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minisite</a:t>
            </a:r>
            <a:endParaRPr lang="en-US" sz="4000" b="0">
              <a:solidFill>
                <a:srgbClr val="92D05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A3142E-3AEF-9DDA-D1AB-B9AB904DA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2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9"/>
    </mc:Choice>
    <mc:Fallback>
      <p:transition spd="slow" advTm="1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120" y="344426"/>
            <a:ext cx="9059686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Draft subject outline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pic>
        <p:nvPicPr>
          <p:cNvPr id="9" name="Picture 2" descr="What's New in Review | grants.nih.gov">
            <a:extLst>
              <a:ext uri="{FF2B5EF4-FFF2-40B4-BE49-F238E27FC236}">
                <a16:creationId xmlns:a16="http://schemas.microsoft.com/office/drawing/2014/main" id="{17219303-1A99-47CE-CE4A-E1CD8612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1" y="208032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F5E0D-9773-5A20-6037-2E7D1A255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4804" y="1054537"/>
            <a:ext cx="5966590" cy="4309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25D037-9B81-3537-5118-D4B48A711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204" y="1054537"/>
            <a:ext cx="3379506" cy="44565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965761-851E-E200-9EC8-EA204E8F5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43"/>
    </mc:Choice>
    <mc:Fallback>
      <p:transition spd="slow" advTm="30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57F7204D-4D9A-0CAB-7034-D1E006604131}"/>
              </a:ext>
            </a:extLst>
          </p:cNvPr>
          <p:cNvSpPr txBox="1">
            <a:spLocks/>
          </p:cNvSpPr>
          <p:nvPr/>
        </p:nvSpPr>
        <p:spPr>
          <a:xfrm>
            <a:off x="680428" y="366455"/>
            <a:ext cx="4765619" cy="6493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 b="0" dirty="0">
                <a:solidFill>
                  <a:srgbClr val="92D050"/>
                </a:solidFill>
                <a:latin typeface="Roboto Medium"/>
                <a:ea typeface="Roboto Medium"/>
                <a:cs typeface="Arial"/>
              </a:rPr>
              <a:t>Grammar lists by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>
                <a:solidFill>
                  <a:srgbClr val="92D050"/>
                </a:solidFill>
                <a:latin typeface="Roboto Medium"/>
                <a:ea typeface="Roboto Medium"/>
                <a:cs typeface="Arial"/>
              </a:rPr>
              <a:t>language</a:t>
            </a:r>
            <a:endParaRPr lang="en-US" sz="12800" b="0">
              <a:solidFill>
                <a:srgbClr val="92D050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37CC92-C853-8740-E490-A462743EE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742" y="1589340"/>
            <a:ext cx="2740133" cy="3915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A2D5A-E297-5BBE-10F9-E7D3E91B3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9608" y="509287"/>
            <a:ext cx="6454260" cy="5347815"/>
          </a:xfrm>
          <a:prstGeom prst="rect">
            <a:avLst/>
          </a:prstGeom>
        </p:spPr>
      </p:pic>
      <p:pic>
        <p:nvPicPr>
          <p:cNvPr id="16" name="Picture 2" descr="What's New in Review | grants.nih.gov">
            <a:extLst>
              <a:ext uri="{FF2B5EF4-FFF2-40B4-BE49-F238E27FC236}">
                <a16:creationId xmlns:a16="http://schemas.microsoft.com/office/drawing/2014/main" id="{BFA21265-AC98-7865-8974-569A2EA2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31614" y="160540"/>
            <a:ext cx="1135240" cy="12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36FBC0-0E22-8506-B693-705C349A0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1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99"/>
    </mc:Choice>
    <mc:Fallback>
      <p:transition spd="slow" advTm="3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57F7204D-4D9A-0CAB-7034-D1E006604131}"/>
              </a:ext>
            </a:extLst>
          </p:cNvPr>
          <p:cNvSpPr txBox="1">
            <a:spLocks/>
          </p:cNvSpPr>
          <p:nvPr/>
        </p:nvSpPr>
        <p:spPr>
          <a:xfrm>
            <a:off x="2644346" y="543434"/>
            <a:ext cx="7772400" cy="649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Topics by language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37CC92-C853-8740-E490-A462743EE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67" y="955562"/>
            <a:ext cx="3183680" cy="4549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D3209D-2DC0-6952-9DC2-7DC7F7AEC27E}"/>
              </a:ext>
            </a:extLst>
          </p:cNvPr>
          <p:cNvSpPr txBox="1"/>
          <p:nvPr/>
        </p:nvSpPr>
        <p:spPr>
          <a:xfrm>
            <a:off x="4307994" y="955562"/>
            <a:ext cx="555990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i="0" u="none" strike="noStrike" baseline="0">
                <a:latin typeface="Roboto  "/>
              </a:rPr>
              <a:t>Topics</a:t>
            </a:r>
            <a:endParaRPr lang="en-AU" sz="3200" b="1" i="0" u="none" strike="noStrike" baseline="0">
              <a:latin typeface="Roboto  "/>
            </a:endParaRPr>
          </a:p>
          <a:p>
            <a:r>
              <a:rPr lang="en-US" sz="1600" b="0" i="0" u="none" strike="noStrike" baseline="0">
                <a:latin typeface="Roboto  "/>
              </a:rPr>
              <a:t>The following prescribed topics relate to the four concepts:</a:t>
            </a:r>
          </a:p>
          <a:p>
            <a:endParaRPr lang="en-AU" sz="2000" b="0" i="0" u="none" strike="noStrike" baseline="0">
              <a:latin typeface="Roboto  "/>
            </a:endParaRPr>
          </a:p>
          <a:p>
            <a:r>
              <a:rPr lang="en-AU" sz="1600" b="1" i="0" u="none" strike="noStrike" baseline="0">
                <a:latin typeface="Roboto  "/>
              </a:rPr>
              <a:t>Identity</a:t>
            </a:r>
          </a:p>
          <a:p>
            <a:pPr marR="57460"/>
            <a:r>
              <a:rPr lang="en-US" sz="1600" b="0" i="1" u="none" strike="noStrike" baseline="0">
                <a:latin typeface="Roboto  "/>
              </a:rPr>
              <a:t>Inclusivity, diversity and belonging</a:t>
            </a:r>
          </a:p>
          <a:p>
            <a:pPr marR="57460"/>
            <a:r>
              <a:rPr lang="en-US" sz="1600" b="0" i="0" u="none" strike="noStrike" baseline="0">
                <a:latin typeface="Roboto  "/>
              </a:rPr>
              <a:t>Living in Australia</a:t>
            </a:r>
          </a:p>
          <a:p>
            <a:endParaRPr lang="en-AU" sz="1600" b="0" i="0" u="none" strike="noStrike" baseline="0">
              <a:latin typeface="Roboto  "/>
            </a:endParaRPr>
          </a:p>
          <a:p>
            <a:r>
              <a:rPr lang="en-AU" sz="1600" b="1" i="0" u="none" strike="noStrike" baseline="0">
                <a:latin typeface="Roboto  "/>
              </a:rPr>
              <a:t>Legacy</a:t>
            </a:r>
          </a:p>
          <a:p>
            <a:r>
              <a:rPr lang="en-AU" sz="1600" b="0" i="1" u="none" strike="noStrike" baseline="0">
                <a:latin typeface="Roboto  "/>
              </a:rPr>
              <a:t>Innovation</a:t>
            </a:r>
          </a:p>
          <a:p>
            <a:r>
              <a:rPr lang="en-AU" sz="1600" b="0" i="0" u="none" strike="noStrike" baseline="0">
                <a:latin typeface="Roboto  "/>
              </a:rPr>
              <a:t>Nepali-speaking culture</a:t>
            </a:r>
          </a:p>
          <a:p>
            <a:endParaRPr lang="en-AU" sz="2000" b="0" i="0" u="none" strike="noStrike" baseline="0">
              <a:latin typeface="Roboto  "/>
            </a:endParaRPr>
          </a:p>
          <a:p>
            <a:r>
              <a:rPr lang="en-AU" sz="1600" b="1" i="0" u="none" strike="noStrike" baseline="0">
                <a:latin typeface="Roboto  "/>
              </a:rPr>
              <a:t>Responsibility</a:t>
            </a:r>
          </a:p>
          <a:p>
            <a:pPr marR="81140"/>
            <a:r>
              <a:rPr lang="en-AU" sz="1600" b="0" i="1" u="none" strike="noStrike" baseline="0">
                <a:latin typeface="Roboto  "/>
              </a:rPr>
              <a:t>Society</a:t>
            </a:r>
          </a:p>
          <a:p>
            <a:pPr marR="81140"/>
            <a:r>
              <a:rPr lang="en-AU" sz="1600" b="0" i="0" u="none" strike="noStrike" baseline="0">
                <a:latin typeface="Roboto  "/>
              </a:rPr>
              <a:t>Youth</a:t>
            </a:r>
          </a:p>
          <a:p>
            <a:endParaRPr lang="en-AU" sz="1600" b="0" i="0" u="none" strike="noStrike" baseline="0">
              <a:latin typeface="Roboto  "/>
            </a:endParaRPr>
          </a:p>
          <a:p>
            <a:r>
              <a:rPr lang="en-AU" sz="1600" b="1" i="0" u="none" strike="noStrike" baseline="0">
                <a:latin typeface="Roboto  "/>
              </a:rPr>
              <a:t>Sustainability</a:t>
            </a:r>
          </a:p>
          <a:p>
            <a:pPr marR="59120"/>
            <a:r>
              <a:rPr lang="en-AU" sz="1600" b="0" i="1" u="none" strike="noStrike" baseline="0">
                <a:latin typeface="Roboto  "/>
              </a:rPr>
              <a:t>Sustaining language and culture</a:t>
            </a:r>
          </a:p>
          <a:p>
            <a:pPr marR="59120"/>
            <a:r>
              <a:rPr lang="en-AU" sz="1600" b="0" i="0" u="none" strike="noStrike" baseline="0">
                <a:latin typeface="Roboto  "/>
              </a:rPr>
              <a:t>Natural environment</a:t>
            </a:r>
          </a:p>
        </p:txBody>
      </p:sp>
      <p:pic>
        <p:nvPicPr>
          <p:cNvPr id="9" name="Picture 2" descr="What's New in Review | grants.nih.gov">
            <a:extLst>
              <a:ext uri="{FF2B5EF4-FFF2-40B4-BE49-F238E27FC236}">
                <a16:creationId xmlns:a16="http://schemas.microsoft.com/office/drawing/2014/main" id="{E7DCC20B-7AEB-9F02-8987-8141E391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1" y="208032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82D93D-1CDE-9369-86C0-F7BC239C51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5420" y="2786917"/>
            <a:ext cx="4569002" cy="22422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4FC92D-D4EE-5347-8168-8965348AA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4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7"/>
    </mc:Choice>
    <mc:Fallback>
      <p:transition spd="slow" advTm="1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7" y="2039258"/>
            <a:ext cx="4922194" cy="615553"/>
          </a:xfrm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Subtopic checklist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12C93E-6868-FEFB-D55A-E0005FCF6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0121" y="0"/>
            <a:ext cx="5549514" cy="6887029"/>
          </a:xfrm>
          <a:prstGeom prst="rect">
            <a:avLst/>
          </a:prstGeom>
        </p:spPr>
      </p:pic>
      <p:pic>
        <p:nvPicPr>
          <p:cNvPr id="10" name="Picture 2" descr="What's New in Review | grants.nih.gov">
            <a:extLst>
              <a:ext uri="{FF2B5EF4-FFF2-40B4-BE49-F238E27FC236}">
                <a16:creationId xmlns:a16="http://schemas.microsoft.com/office/drawing/2014/main" id="{DC72A883-DADE-EB12-7B21-ACB135A4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183444">
            <a:off x="291141" y="341729"/>
            <a:ext cx="1155732" cy="125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E8E3D1-E322-719D-9ACE-EB00AE058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2"/>
    </mc:Choice>
    <mc:Fallback xmlns="">
      <p:transition spd="slow" advTm="6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57F7204D-4D9A-0CAB-7034-D1E006604131}"/>
              </a:ext>
            </a:extLst>
          </p:cNvPr>
          <p:cNvSpPr txBox="1">
            <a:spLocks/>
          </p:cNvSpPr>
          <p:nvPr/>
        </p:nvSpPr>
        <p:spPr>
          <a:xfrm>
            <a:off x="2312876" y="525466"/>
            <a:ext cx="9130076" cy="649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Definitions of concepts, perspectives, and topics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2" descr="What's New in Review | grants.nih.gov">
            <a:extLst>
              <a:ext uri="{FF2B5EF4-FFF2-40B4-BE49-F238E27FC236}">
                <a16:creationId xmlns:a16="http://schemas.microsoft.com/office/drawing/2014/main" id="{E7DCC20B-7AEB-9F02-8987-8141E391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1" y="208032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F19339-E8CF-3C01-FF5B-0ABADDB44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38006">
            <a:off x="843747" y="1397685"/>
            <a:ext cx="3365798" cy="4323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51588C-257F-4A61-904B-24C666241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9974" y="864509"/>
            <a:ext cx="3914402" cy="5647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9A630E-BF0B-A48E-8BB8-E4D59A3B7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18111">
            <a:off x="8383003" y="2675765"/>
            <a:ext cx="3410471" cy="20249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1A9D94-B73C-3686-ADD0-3951AAE95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"/>
    </mc:Choice>
    <mc:Fallback xmlns="">
      <p:transition spd="slow" advTm="1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295670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New CCAFL framework – renewal process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191" y="5644807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20E2738-0CC0-54E6-54EB-4690E4C760B1}"/>
              </a:ext>
            </a:extLst>
          </p:cNvPr>
          <p:cNvSpPr txBox="1"/>
          <p:nvPr/>
        </p:nvSpPr>
        <p:spPr>
          <a:xfrm>
            <a:off x="432819" y="1264121"/>
            <a:ext cx="11341603" cy="43806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</a:rPr>
              <a:t>CCAFL is a national arrangement where: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</a:rPr>
              <a:t>all agencies across Australia share a curriculum and assessment model for 27 small enrolment languages.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AU" sz="26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</a:rPr>
              <a:t>The new framework: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</a:rPr>
              <a:t>was consulted on across Australia in 2021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</a:rPr>
              <a:t>drew on national subject expertise – grammar, resources, topics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00">
                <a:latin typeface="Roboto Light"/>
                <a:ea typeface="Roboto Light"/>
                <a:cs typeface="Roboto Light"/>
              </a:rPr>
              <a:t>is embedded in each state’s curriculum – we share content and exam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</a:rPr>
              <a:t>will be implemented in 2024 (Stage 1) and 2025 (Stage 2).</a:t>
            </a:r>
          </a:p>
          <a:p>
            <a:r>
              <a:rPr lang="en-AU"/>
              <a:t>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64B1064-69E0-CC3F-31A8-DDED16DAF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0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97"/>
    </mc:Choice>
    <mc:Fallback>
      <p:transition spd="slow" advTm="52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57F7204D-4D9A-0CAB-7034-D1E006604131}"/>
              </a:ext>
            </a:extLst>
          </p:cNvPr>
          <p:cNvSpPr txBox="1">
            <a:spLocks/>
          </p:cNvSpPr>
          <p:nvPr/>
        </p:nvSpPr>
        <p:spPr>
          <a:xfrm>
            <a:off x="79341" y="2069746"/>
            <a:ext cx="6054810" cy="1180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Example concepts, perspectives, topics and subtopics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F2CA5-B91B-D05C-799E-70E39C782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151" y="0"/>
            <a:ext cx="5649418" cy="6858000"/>
          </a:xfrm>
          <a:prstGeom prst="rect">
            <a:avLst/>
          </a:prstGeom>
        </p:spPr>
      </p:pic>
      <p:pic>
        <p:nvPicPr>
          <p:cNvPr id="2" name="Picture 2" descr="What's New in Review | grants.nih.gov">
            <a:extLst>
              <a:ext uri="{FF2B5EF4-FFF2-40B4-BE49-F238E27FC236}">
                <a16:creationId xmlns:a16="http://schemas.microsoft.com/office/drawing/2014/main" id="{F963CD3F-2C86-5BBA-1C7C-E8A6D8F3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0" y="368670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93F96FC-2492-D162-9CBB-7DF3F863C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6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9"/>
    </mc:Choice>
    <mc:Fallback>
      <p:transition spd="slow" advTm="1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458108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Heading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57F7204D-4D9A-0CAB-7034-D1E006604131}"/>
              </a:ext>
            </a:extLst>
          </p:cNvPr>
          <p:cNvSpPr txBox="1">
            <a:spLocks/>
          </p:cNvSpPr>
          <p:nvPr/>
        </p:nvSpPr>
        <p:spPr>
          <a:xfrm>
            <a:off x="197708" y="2158422"/>
            <a:ext cx="4765619" cy="649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Recommended resources (dictionaries)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BF71F-4989-F7F9-097E-F0D6C9549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5619" y="0"/>
            <a:ext cx="6825867" cy="6492238"/>
          </a:xfrm>
          <a:prstGeom prst="rect">
            <a:avLst/>
          </a:prstGeom>
        </p:spPr>
      </p:pic>
      <p:pic>
        <p:nvPicPr>
          <p:cNvPr id="9" name="Picture 2" descr="What's New in Review | grants.nih.gov">
            <a:extLst>
              <a:ext uri="{FF2B5EF4-FFF2-40B4-BE49-F238E27FC236}">
                <a16:creationId xmlns:a16="http://schemas.microsoft.com/office/drawing/2014/main" id="{CBF1852B-CBB1-7FBD-466C-7BF3F29A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1" y="208032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00FB1F-4C19-74C9-6EA6-67E042E94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4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3"/>
    </mc:Choice>
    <mc:Fallback>
      <p:transition spd="slow" advTm="1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458108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Heading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57F7204D-4D9A-0CAB-7034-D1E006604131}"/>
              </a:ext>
            </a:extLst>
          </p:cNvPr>
          <p:cNvSpPr txBox="1">
            <a:spLocks/>
          </p:cNvSpPr>
          <p:nvPr/>
        </p:nvSpPr>
        <p:spPr>
          <a:xfrm>
            <a:off x="98853" y="2010883"/>
            <a:ext cx="3519341" cy="649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Sample LAP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EC0E5E-E937-EF79-AC8E-8F53E61DD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409200"/>
            <a:ext cx="8334375" cy="6251258"/>
          </a:xfrm>
          <a:prstGeom prst="rect">
            <a:avLst/>
          </a:prstGeom>
        </p:spPr>
      </p:pic>
      <p:pic>
        <p:nvPicPr>
          <p:cNvPr id="3" name="Picture 2" descr="What's New in Review | grants.nih.gov">
            <a:extLst>
              <a:ext uri="{FF2B5EF4-FFF2-40B4-BE49-F238E27FC236}">
                <a16:creationId xmlns:a16="http://schemas.microsoft.com/office/drawing/2014/main" id="{B19047BB-71D2-7B06-8D07-1C4793AF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816700">
            <a:off x="240741" y="208032"/>
            <a:ext cx="1179972" cy="12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6221035-931D-90CC-70EC-506140029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91"/>
    </mc:Choice>
    <mc:Fallback>
      <p:transition spd="slow" advTm="4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356" y="1129025"/>
            <a:ext cx="5226825" cy="1169551"/>
          </a:xfrm>
          <a:solidFill>
            <a:schemeClr val="bg1"/>
          </a:solidFill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b="0">
                <a:solidFill>
                  <a:schemeClr val="accent3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Thank you</a:t>
            </a:r>
            <a:br>
              <a:rPr lang="en-US" sz="2200" b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br>
              <a:rPr lang="en-US" sz="2200" b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2200" b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askSACE@sa.gov.au</a:t>
            </a:r>
            <a:endParaRPr lang="en-US" sz="8000" b="0">
              <a:solidFill>
                <a:srgbClr val="92D05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pic>
        <p:nvPicPr>
          <p:cNvPr id="3" name="Picture 4" descr="Thank You In Different Languages Vector Art &amp; Graphics | freevector.com">
            <a:extLst>
              <a:ext uri="{FF2B5EF4-FFF2-40B4-BE49-F238E27FC236}">
                <a16:creationId xmlns:a16="http://schemas.microsoft.com/office/drawing/2014/main" id="{34C916F4-26F8-513E-8541-E36FE3B92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" b="3"/>
          <a:stretch/>
        </p:blipFill>
        <p:spPr bwMode="auto">
          <a:xfrm>
            <a:off x="505419" y="554152"/>
            <a:ext cx="4887992" cy="488799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0A46DB-C5AC-6880-20E3-2766C4CACEC8}"/>
              </a:ext>
            </a:extLst>
          </p:cNvPr>
          <p:cNvSpPr txBox="1">
            <a:spLocks/>
          </p:cNvSpPr>
          <p:nvPr/>
        </p:nvSpPr>
        <p:spPr>
          <a:xfrm>
            <a:off x="7354607" y="3281705"/>
            <a:ext cx="4684993" cy="190821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3200" b="1" i="0">
                <a:solidFill>
                  <a:srgbClr val="00A79D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l"/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Karen Collins and Sally Letcher</a:t>
            </a:r>
          </a:p>
          <a:p>
            <a:pPr algn="l"/>
            <a:r>
              <a:rPr lang="en-US" sz="2200" b="0" dirty="0">
                <a:solidFill>
                  <a:schemeClr val="accent3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English &amp; Languages Faculty</a:t>
            </a:r>
            <a:br>
              <a:rPr lang="en-US" sz="2200" b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en-US" sz="8000" b="0" dirty="0">
              <a:solidFill>
                <a:srgbClr val="92D05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756FA10-8D66-73EA-F7F0-CCC2FC5E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2"/>
    </mc:Choice>
    <mc:Fallback xmlns="">
      <p:transition spd="slow" advTm="2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458108"/>
            <a:ext cx="10453987" cy="1231106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The Curriculum Innovation Project </a:t>
            </a:r>
            <a:r>
              <a:rPr lang="en-US" sz="4000" b="0">
                <a:solidFill>
                  <a:srgbClr val="92D050"/>
                </a:solidFill>
                <a:latin typeface="Courier New" panose="02070309020205020404" pitchFamily="49" charset="0"/>
                <a:ea typeface="Roboto Medium" panose="02000000000000000000" pitchFamily="2" charset="0"/>
                <a:cs typeface="Courier New" panose="02070309020205020404" pitchFamily="49" charset="0"/>
              </a:rPr>
              <a:t>-</a:t>
            </a:r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 Languages</a:t>
            </a: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79529" y="1920240"/>
            <a:ext cx="10904040" cy="4069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529AE-0FA0-1742-63C0-9515717E8CAF}"/>
              </a:ext>
            </a:extLst>
          </p:cNvPr>
          <p:cNvSpPr txBox="1"/>
          <p:nvPr/>
        </p:nvSpPr>
        <p:spPr>
          <a:xfrm>
            <a:off x="0" y="1969621"/>
            <a:ext cx="46235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Roboto Light" panose="02000000000000000000" pitchFamily="2" charset="0"/>
                <a:ea typeface="Roboto Light" panose="02000000000000000000" pitchFamily="2" charset="0"/>
              </a:rPr>
              <a:t>is the reason for minimal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Roboto Light" panose="02000000000000000000" pitchFamily="2" charset="0"/>
                <a:ea typeface="Roboto Light" panose="02000000000000000000" pitchFamily="2" charset="0"/>
              </a:rPr>
              <a:t>hopefully, relevant learnings from this can be applied to SACE nationally assessed languages at continuers level</a:t>
            </a:r>
          </a:p>
        </p:txBody>
      </p:sp>
      <p:pic>
        <p:nvPicPr>
          <p:cNvPr id="10" name="Picture 9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E81E8FB5-0293-9773-772A-FC928E87E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004" y="1920240"/>
            <a:ext cx="7001814" cy="481231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75A6F30-DA57-EACD-3FE4-E6DF048E32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07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63"/>
    </mc:Choice>
    <mc:Fallback>
      <p:transition spd="slow" advTm="11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458108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New CCAFL framework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69007" y="1308363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B58B456-660F-CC6B-3C42-E9F678B3C9B3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539768" y="1394097"/>
            <a:ext cx="3372979" cy="4069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F5D6C-FCB8-6041-4426-C0EC8243990E}"/>
              </a:ext>
            </a:extLst>
          </p:cNvPr>
          <p:cNvSpPr txBox="1"/>
          <p:nvPr/>
        </p:nvSpPr>
        <p:spPr>
          <a:xfrm>
            <a:off x="788116" y="1224180"/>
            <a:ext cx="775165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AU" sz="2600" b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lvl="0"/>
            <a:r>
              <a:rPr lang="en-AU" sz="2600" b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The new framework: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600" b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provides high quality</a:t>
            </a: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AU" sz="2600" b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inclusive curriculum</a:t>
            </a:r>
            <a:endParaRPr lang="en-AU" sz="260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600" b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values prior learning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e</a:t>
            </a:r>
            <a:r>
              <a:rPr lang="en-AU" sz="2600" b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mphasises effective communication and intercultural competence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</a:t>
            </a:r>
            <a:r>
              <a:rPr lang="en-AU" sz="2600" b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ntroduces new concepts, topics and perspectives</a:t>
            </a:r>
          </a:p>
          <a:p>
            <a:pPr marL="533400" lvl="0" indent="-258763">
              <a:spcBef>
                <a:spcPts val="600"/>
              </a:spcBef>
              <a:spcAft>
                <a:spcPts val="600"/>
              </a:spcAft>
              <a:tabLst>
                <a:tab pos="533400" algn="l"/>
              </a:tabLst>
            </a:pPr>
            <a:r>
              <a:rPr lang="en-AU" sz="260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  and allows these to be explored within the Australian context</a:t>
            </a:r>
            <a:r>
              <a:rPr lang="en-AU" sz="2600" b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600" b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600" b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lvl="0"/>
            <a:endParaRPr lang="en-AU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BDE2DBF-AF43-F12E-E69C-9666D99557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73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49"/>
    </mc:Choice>
    <mc:Fallback>
      <p:transition spd="slow" advTm="5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254263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What’s new in the subject outline?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1" y="5626608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869007" y="1308363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pic>
        <p:nvPicPr>
          <p:cNvPr id="9" name="Picture 2" descr="What's New in Review | grants.nih.gov">
            <a:extLst>
              <a:ext uri="{FF2B5EF4-FFF2-40B4-BE49-F238E27FC236}">
                <a16:creationId xmlns:a16="http://schemas.microsoft.com/office/drawing/2014/main" id="{DF36D41F-9E6A-5914-19D6-67968932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71329">
            <a:off x="343037" y="481089"/>
            <a:ext cx="1244640" cy="13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D037A21-D08A-5274-452A-6363F86C35EE}"/>
              </a:ext>
            </a:extLst>
          </p:cNvPr>
          <p:cNvGraphicFramePr>
            <a:graphicFrameLocks noGrp="1"/>
          </p:cNvGraphicFramePr>
          <p:nvPr/>
        </p:nvGraphicFramePr>
        <p:xfrm>
          <a:off x="1960651" y="1018853"/>
          <a:ext cx="8434622" cy="4660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606">
                  <a:extLst>
                    <a:ext uri="{9D8B030D-6E8A-4147-A177-3AD203B41FA5}">
                      <a16:colId xmlns:a16="http://schemas.microsoft.com/office/drawing/2014/main" val="1677660471"/>
                    </a:ext>
                  </a:extLst>
                </a:gridCol>
                <a:gridCol w="4402016">
                  <a:extLst>
                    <a:ext uri="{9D8B030D-6E8A-4147-A177-3AD203B41FA5}">
                      <a16:colId xmlns:a16="http://schemas.microsoft.com/office/drawing/2014/main" val="1567545628"/>
                    </a:ext>
                  </a:extLst>
                </a:gridCol>
              </a:tblGrid>
              <a:tr h="382348">
                <a:tc>
                  <a:txBody>
                    <a:bodyPr/>
                    <a:lstStyle/>
                    <a:p>
                      <a:r>
                        <a:rPr lang="en-US" sz="1400">
                          <a:latin typeface="roboto"/>
                        </a:rPr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roboto"/>
                        </a:rPr>
                        <a:t>Nature of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344812"/>
                  </a:ext>
                </a:extLst>
              </a:tr>
              <a:tr h="357413">
                <a:tc>
                  <a:txBody>
                    <a:bodyPr/>
                    <a:lstStyle/>
                    <a:p>
                      <a:r>
                        <a:rPr lang="en-US" sz="1400">
                          <a:latin typeface="roboto"/>
                        </a:rPr>
                        <a:t>Subject description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>
                          <a:latin typeface="roboto"/>
                        </a:rPr>
                        <a:t>No </a:t>
                      </a:r>
                      <a:r>
                        <a:rPr lang="en-US" sz="1400">
                          <a:latin typeface="roboto"/>
                        </a:rPr>
                        <a:t>change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683561"/>
                  </a:ext>
                </a:extLst>
              </a:tr>
              <a:tr h="340788">
                <a:tc>
                  <a:txBody>
                    <a:bodyPr/>
                    <a:lstStyle/>
                    <a:p>
                      <a:r>
                        <a:rPr lang="en-US" sz="1400">
                          <a:latin typeface="roboto"/>
                        </a:rPr>
                        <a:t>Capabilities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roboto"/>
                        </a:rPr>
                        <a:t>Minor </a:t>
                      </a:r>
                      <a:r>
                        <a:rPr lang="en-US" sz="1400">
                          <a:latin typeface="roboto"/>
                        </a:rPr>
                        <a:t>changes 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156320"/>
                  </a:ext>
                </a:extLst>
              </a:tr>
              <a:tr h="340788">
                <a:tc>
                  <a:txBody>
                    <a:bodyPr/>
                    <a:lstStyle/>
                    <a:p>
                      <a:r>
                        <a:rPr lang="en-US" sz="1400">
                          <a:latin typeface="roboto"/>
                        </a:rPr>
                        <a:t>Learning requirements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roboto"/>
                        </a:rPr>
                        <a:t>Minor </a:t>
                      </a:r>
                      <a:r>
                        <a:rPr lang="en-US" sz="1400">
                          <a:latin typeface="roboto"/>
                        </a:rPr>
                        <a:t>changes to language (not intent)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351140"/>
                  </a:ext>
                </a:extLst>
              </a:tr>
              <a:tr h="374036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roboto"/>
                        </a:rPr>
                        <a:t>Content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roboto"/>
                        </a:rPr>
                        <a:t>NEW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630776"/>
                  </a:ext>
                </a:extLst>
              </a:tr>
              <a:tr h="299229">
                <a:tc>
                  <a:txBody>
                    <a:bodyPr/>
                    <a:lstStyle/>
                    <a:p>
                      <a:r>
                        <a:rPr lang="en-US" sz="1400">
                          <a:latin typeface="roboto"/>
                        </a:rPr>
                        <a:t>Assessment design criteria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roboto"/>
                        </a:rPr>
                        <a:t>No </a:t>
                      </a:r>
                      <a:r>
                        <a:rPr lang="en-US" sz="1400">
                          <a:latin typeface="roboto"/>
                        </a:rPr>
                        <a:t>change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651867"/>
                  </a:ext>
                </a:extLst>
              </a:tr>
              <a:tr h="440531">
                <a:tc>
                  <a:txBody>
                    <a:bodyPr/>
                    <a:lstStyle/>
                    <a:p>
                      <a:r>
                        <a:rPr lang="en-US" sz="1400">
                          <a:latin typeface="roboto"/>
                        </a:rPr>
                        <a:t>School assessment (Stage 1 and Stage 2)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roboto"/>
                        </a:rPr>
                        <a:t>Minor </a:t>
                      </a:r>
                      <a:r>
                        <a:rPr lang="en-US" sz="1400">
                          <a:latin typeface="roboto"/>
                        </a:rPr>
                        <a:t>change (new concepts, topics, perspectives)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36046"/>
                  </a:ext>
                </a:extLst>
              </a:tr>
              <a:tr h="407284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roboto"/>
                        </a:rPr>
                        <a:t>Stage 2 external assessment (written exam)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roboto"/>
                        </a:rPr>
                        <a:t>NEW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71706"/>
                  </a:ext>
                </a:extLst>
              </a:tr>
              <a:tr h="5070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>
                          <a:latin typeface="roboto"/>
                        </a:rPr>
                        <a:t>Stage 2 external assessment (</a:t>
                      </a:r>
                      <a:r>
                        <a:rPr lang="en-US" sz="1400" b="1">
                          <a:latin typeface="roboto"/>
                        </a:rPr>
                        <a:t>oral</a:t>
                      </a:r>
                      <a:r>
                        <a:rPr lang="en-US" sz="1400">
                          <a:latin typeface="roboto"/>
                        </a:rPr>
                        <a:t> exam)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>
                          <a:latin typeface="roboto"/>
                        </a:rPr>
                        <a:t>Minor </a:t>
                      </a:r>
                      <a:r>
                        <a:rPr lang="en-US" sz="1400">
                          <a:latin typeface="roboto"/>
                        </a:rPr>
                        <a:t>change (student's investigation topic to align with new concepts and perspectives)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528360"/>
                  </a:ext>
                </a:extLst>
              </a:tr>
              <a:tr h="4794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>
                          <a:latin typeface="roboto"/>
                        </a:rPr>
                        <a:t>Performance standards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>
                          <a:latin typeface="roboto"/>
                        </a:rPr>
                        <a:t>No </a:t>
                      </a:r>
                      <a:r>
                        <a:rPr lang="en-US" sz="1400">
                          <a:latin typeface="roboto"/>
                        </a:rPr>
                        <a:t>change</a:t>
                      </a:r>
                    </a:p>
                  </a:txBody>
                  <a:tcPr>
                    <a:solidFill>
                      <a:srgbClr val="D5E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844000"/>
                  </a:ext>
                </a:extLst>
              </a:tr>
              <a:tr h="71482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1">
                        <a:latin typeface="roboto"/>
                      </a:endParaRPr>
                    </a:p>
                    <a:p>
                      <a:pPr lvl="0">
                        <a:buNone/>
                      </a:pPr>
                      <a:r>
                        <a:rPr lang="en-US" sz="1400" b="1">
                          <a:latin typeface="roboto"/>
                        </a:rPr>
                        <a:t>Grammar, dictionaries, subtopics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1" dirty="0">
                        <a:latin typeface="roboto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400" b="1" dirty="0">
                          <a:latin typeface="roboto"/>
                        </a:rPr>
                        <a:t>NEW EXAMPLES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233559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B92593-2C49-8107-23B4-CC0352E1F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4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4"/>
    </mc:Choice>
    <mc:Fallback>
      <p:transition spd="slow" advTm="36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06" y="458108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Stage 1 and Stage 2 learning requirements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191" y="5644807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A9AF4888-2B09-7977-4905-D1D26C356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451715"/>
              </p:ext>
            </p:extLst>
          </p:nvPr>
        </p:nvGraphicFramePr>
        <p:xfrm>
          <a:off x="1897380" y="1095952"/>
          <a:ext cx="9429749" cy="5028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1277">
                  <a:extLst>
                    <a:ext uri="{9D8B030D-6E8A-4147-A177-3AD203B41FA5}">
                      <a16:colId xmlns:a16="http://schemas.microsoft.com/office/drawing/2014/main" val="3627449754"/>
                    </a:ext>
                  </a:extLst>
                </a:gridCol>
                <a:gridCol w="4568472">
                  <a:extLst>
                    <a:ext uri="{9D8B030D-6E8A-4147-A177-3AD203B41FA5}">
                      <a16:colId xmlns:a16="http://schemas.microsoft.com/office/drawing/2014/main" val="3637545737"/>
                    </a:ext>
                  </a:extLst>
                </a:gridCol>
              </a:tblGrid>
              <a:tr h="345267">
                <a:tc>
                  <a:txBody>
                    <a:bodyPr/>
                    <a:lstStyle/>
                    <a:p>
                      <a:r>
                        <a:rPr lang="en-AU" b="0">
                          <a:latin typeface="Roboto Medium"/>
                          <a:ea typeface="Roboto Medium"/>
                        </a:rPr>
                        <a:t>Current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b="0">
                          <a:latin typeface="Roboto Medium"/>
                          <a:ea typeface="Roboto Medium"/>
                        </a:rPr>
                        <a:t>New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503023"/>
                  </a:ext>
                </a:extLst>
              </a:tr>
              <a:tr h="366888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400">
                          <a:solidFill>
                            <a:schemeClr val="tx1"/>
                          </a:solidFill>
                          <a:latin typeface="roboto"/>
                        </a:rPr>
                        <a:t>Students are expected to develop and apply linguistic and intercultural knowledge, understanding and skills when: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363310"/>
                  </a:ext>
                </a:extLst>
              </a:tr>
              <a:tr h="1046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Light"/>
                          <a:ea typeface="Roboto Light"/>
                        </a:rPr>
                        <a:t>interact with others to exchange information, ideas, opinions, and experiences in [Language]</a:t>
                      </a:r>
                      <a:endParaRPr lang="en-AU" sz="1800">
                        <a:solidFill>
                          <a:schemeClr val="bg1">
                            <a:lumMod val="50000"/>
                          </a:schemeClr>
                        </a:solidFill>
                        <a:latin typeface="Roboto Light"/>
                        <a:ea typeface="Roboto Light"/>
                      </a:endParaRPr>
                    </a:p>
                    <a:p>
                      <a:endParaRPr lang="en-AU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>
                          <a:latin typeface="Roboto Light"/>
                          <a:ea typeface="Roboto Light"/>
                        </a:rPr>
                        <a:t>interacting in [Language]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434933"/>
                  </a:ext>
                </a:extLst>
              </a:tr>
              <a:tr h="1046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Light"/>
                          <a:ea typeface="Roboto Light"/>
                        </a:rPr>
                        <a:t>create texts in [Language] to express information, feelings, ideas, and opinions</a:t>
                      </a:r>
                      <a:endParaRPr lang="en-AU" sz="1800">
                        <a:solidFill>
                          <a:schemeClr val="bg1">
                            <a:lumMod val="50000"/>
                          </a:schemeClr>
                        </a:solidFill>
                        <a:latin typeface="Roboto Light"/>
                        <a:ea typeface="Roboto Light"/>
                      </a:endParaRPr>
                    </a:p>
                    <a:p>
                      <a:endParaRPr lang="en-AU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>
                          <a:latin typeface="Roboto Light"/>
                          <a:ea typeface="Roboto Light"/>
                        </a:rPr>
                        <a:t>creating meaning in [Language]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21862"/>
                  </a:ext>
                </a:extLst>
              </a:tr>
              <a:tr h="8631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Light"/>
                          <a:ea typeface="Roboto Light"/>
                        </a:rPr>
                        <a:t>analyse</a:t>
                      </a:r>
                      <a:r>
                        <a:rPr 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Light"/>
                          <a:ea typeface="Roboto Light"/>
                        </a:rPr>
                        <a:t> texts that are in [Language] to interpret meaning</a:t>
                      </a:r>
                      <a:endParaRPr lang="en-AU" sz="1800">
                        <a:solidFill>
                          <a:schemeClr val="bg1">
                            <a:lumMod val="50000"/>
                          </a:schemeClr>
                        </a:solidFill>
                        <a:latin typeface="Roboto Light"/>
                        <a:ea typeface="Roboto Light"/>
                      </a:endParaRPr>
                    </a:p>
                    <a:p>
                      <a:endParaRPr lang="en-AU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>
                          <a:latin typeface="Roboto Light"/>
                          <a:ea typeface="Roboto Light"/>
                        </a:rPr>
                        <a:t>analysing [Language]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783866"/>
                  </a:ext>
                </a:extLst>
              </a:tr>
              <a:tr h="1288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Roboto Light"/>
                          <a:ea typeface="Roboto Light"/>
                        </a:rPr>
                        <a:t>examine relationships between language, culture, and identity, and reflect on the ways in which culture influences communication.</a:t>
                      </a:r>
                      <a:endParaRPr lang="en-AU" sz="1800">
                        <a:solidFill>
                          <a:schemeClr val="bg1">
                            <a:lumMod val="50000"/>
                          </a:schemeClr>
                        </a:solidFill>
                        <a:latin typeface="Roboto Light"/>
                        <a:ea typeface="Roboto Ligh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>
                          <a:latin typeface="Roboto Light"/>
                          <a:ea typeface="Roboto Light"/>
                        </a:rPr>
                        <a:t>examinng relationships between language, culture, and identity, and reflect on the ways in which culture influences communication.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643324"/>
                  </a:ext>
                </a:extLst>
              </a:tr>
            </a:tbl>
          </a:graphicData>
        </a:graphic>
      </p:graphicFrame>
      <p:pic>
        <p:nvPicPr>
          <p:cNvPr id="11" name="Picture 2" descr="What's New in Review | grants.nih.gov">
            <a:extLst>
              <a:ext uri="{FF2B5EF4-FFF2-40B4-BE49-F238E27FC236}">
                <a16:creationId xmlns:a16="http://schemas.microsoft.com/office/drawing/2014/main" id="{0DBE8ACC-405A-59CE-6711-6C681E50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92146">
            <a:off x="257161" y="1280186"/>
            <a:ext cx="1406694" cy="1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D7214B-C61B-C211-72E3-CA83DD37ADC7}"/>
              </a:ext>
            </a:extLst>
          </p:cNvPr>
          <p:cNvCxnSpPr>
            <a:cxnSpLocks/>
          </p:cNvCxnSpPr>
          <p:nvPr/>
        </p:nvCxnSpPr>
        <p:spPr>
          <a:xfrm flipH="1" flipV="1">
            <a:off x="2518668" y="1957765"/>
            <a:ext cx="3451402" cy="2559370"/>
          </a:xfrm>
          <a:prstGeom prst="line">
            <a:avLst/>
          </a:prstGeom>
          <a:ln>
            <a:solidFill>
              <a:srgbClr val="017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4B0103-0942-521B-AFA5-D89E022C28F6}"/>
              </a:ext>
            </a:extLst>
          </p:cNvPr>
          <p:cNvCxnSpPr>
            <a:cxnSpLocks/>
          </p:cNvCxnSpPr>
          <p:nvPr/>
        </p:nvCxnSpPr>
        <p:spPr>
          <a:xfrm flipV="1">
            <a:off x="2518668" y="1960801"/>
            <a:ext cx="3451402" cy="2556334"/>
          </a:xfrm>
          <a:prstGeom prst="line">
            <a:avLst/>
          </a:prstGeom>
          <a:ln>
            <a:solidFill>
              <a:srgbClr val="0171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9348D0-9573-0F6A-67C0-B770005C4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2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50"/>
    </mc:Choice>
    <mc:Fallback>
      <p:transition spd="slow" advTm="3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Stored Data 8">
            <a:extLst>
              <a:ext uri="{FF2B5EF4-FFF2-40B4-BE49-F238E27FC236}">
                <a16:creationId xmlns:a16="http://schemas.microsoft.com/office/drawing/2014/main" id="{927C5E8C-E343-896D-ACF5-B5E3028ADFF3}"/>
              </a:ext>
            </a:extLst>
          </p:cNvPr>
          <p:cNvSpPr/>
          <p:nvPr/>
        </p:nvSpPr>
        <p:spPr>
          <a:xfrm rot="16200000">
            <a:off x="3491268" y="3126891"/>
            <a:ext cx="550868" cy="4372080"/>
          </a:xfrm>
          <a:prstGeom prst="flowChartOnlineStorag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22" y="306695"/>
            <a:ext cx="9048466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Content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01" y="5630142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537690" y="4499334"/>
            <a:ext cx="1459991" cy="1996439"/>
            <a:chOff x="10314431" y="4517135"/>
            <a:chExt cx="1459991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CDE3791-22AE-30D7-1781-E43252421E42}"/>
              </a:ext>
            </a:extLst>
          </p:cNvPr>
          <p:cNvSpPr txBox="1">
            <a:spLocks/>
          </p:cNvSpPr>
          <p:nvPr/>
        </p:nvSpPr>
        <p:spPr>
          <a:xfrm>
            <a:off x="-895399" y="907408"/>
            <a:ext cx="10904040" cy="4680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sz="2600">
              <a:highlight>
                <a:srgbClr val="FFFF00"/>
              </a:highlight>
              <a:latin typeface="Roboto Light"/>
              <a:ea typeface="Roboto Light"/>
              <a:cs typeface="Roboto Light"/>
            </a:endParaRPr>
          </a:p>
        </p:txBody>
      </p:sp>
      <p:pic>
        <p:nvPicPr>
          <p:cNvPr id="8" name="Picture 7" descr="graphic represents interrelated concepts, perspectives and topics">
            <a:extLst>
              <a:ext uri="{FF2B5EF4-FFF2-40B4-BE49-F238E27FC236}">
                <a16:creationId xmlns:a16="http://schemas.microsoft.com/office/drawing/2014/main" id="{85FE28A9-21DF-E74B-658A-68BEC3A901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" y="1003154"/>
            <a:ext cx="4693443" cy="4346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2846B9-4C40-D2A7-F7DA-96C3878DA4EB}"/>
              </a:ext>
            </a:extLst>
          </p:cNvPr>
          <p:cNvSpPr txBox="1"/>
          <p:nvPr/>
        </p:nvSpPr>
        <p:spPr>
          <a:xfrm>
            <a:off x="2030699" y="5175553"/>
            <a:ext cx="347200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Medium"/>
                <a:ea typeface="Roboto Medium"/>
                <a:cs typeface="Arial"/>
              </a:rPr>
              <a:t>Australian focus</a:t>
            </a:r>
            <a:endParaRPr lang="en-AU" sz="4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11" name="Picture 2" descr="What's New in Review | grants.nih.gov">
            <a:extLst>
              <a:ext uri="{FF2B5EF4-FFF2-40B4-BE49-F238E27FC236}">
                <a16:creationId xmlns:a16="http://schemas.microsoft.com/office/drawing/2014/main" id="{2033A742-8815-5252-0305-12CC82FB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30790">
            <a:off x="193128" y="173464"/>
            <a:ext cx="1609074" cy="174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63BD1A-670E-94BC-50AB-918B2DA42D12}"/>
              </a:ext>
            </a:extLst>
          </p:cNvPr>
          <p:cNvSpPr txBox="1"/>
          <p:nvPr/>
        </p:nvSpPr>
        <p:spPr>
          <a:xfrm>
            <a:off x="7431498" y="1744671"/>
            <a:ext cx="383644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Roboto"/>
                <a:ea typeface="Roboto"/>
                <a:cs typeface="Roboto"/>
              </a:rPr>
              <a:t>Concepts</a:t>
            </a:r>
            <a:endParaRPr lang="en-US" sz="28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Identity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Legacy 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Responsibility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Roboto"/>
                <a:ea typeface="Roboto"/>
                <a:cs typeface="Roboto"/>
              </a:rPr>
              <a:t>Sustainability </a:t>
            </a:r>
            <a:endParaRPr lang="en-AU" sz="2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E5012C9-DB26-961C-2FEE-19F5C401F5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84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83"/>
    </mc:Choice>
    <mc:Fallback>
      <p:transition spd="slow" advTm="12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D32A-A6B2-827B-9357-004BD415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11" y="182665"/>
            <a:ext cx="10453987" cy="615553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4000" b="0">
                <a:solidFill>
                  <a:srgbClr val="92D05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Topics</a:t>
            </a: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55480CD-95D1-47AF-896A-5A83BFD346F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" y="5626607"/>
            <a:ext cx="2654807" cy="865631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B80890DA-7691-43D8-A54F-D8E0020BEB92}"/>
              </a:ext>
            </a:extLst>
          </p:cNvPr>
          <p:cNvGrpSpPr/>
          <p:nvPr/>
        </p:nvGrpSpPr>
        <p:grpSpPr>
          <a:xfrm>
            <a:off x="10314431" y="4517135"/>
            <a:ext cx="1460500" cy="1996439"/>
            <a:chOff x="10314431" y="4517135"/>
            <a:chExt cx="1460500" cy="1996439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776891C-F6C9-40E5-B4D8-919E8985E8B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4431" y="4517135"/>
              <a:ext cx="1444750" cy="19751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F34F3D4B-5CAA-4655-8838-090927CD604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2175" y="6111239"/>
              <a:ext cx="1222247" cy="402335"/>
            </a:xfrm>
            <a:prstGeom prst="rect">
              <a:avLst/>
            </a:prstGeom>
          </p:spPr>
        </p:pic>
      </p:grp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D7CB47-597C-C0C9-1A95-C0FD1109908B}"/>
              </a:ext>
            </a:extLst>
          </p:cNvPr>
          <p:cNvSpPr txBox="1">
            <a:spLocks/>
          </p:cNvSpPr>
          <p:nvPr/>
        </p:nvSpPr>
        <p:spPr>
          <a:xfrm>
            <a:off x="483595" y="822024"/>
            <a:ext cx="11458195" cy="1283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Calibri" panose="020F0502020204030204" pitchFamily="34" charset="0"/>
              <a:buChar char="﻿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26800" indent="-226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57200" indent="-1701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4000" indent="-226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0800" indent="-226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137600" indent="-226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1364400" indent="-226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1591200" indent="-226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1818000" indent="-226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00000"/>
                </a:solidFill>
                <a:effectLst/>
                <a:latin typeface="Roboto Light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2200">
                <a:solidFill>
                  <a:srgbClr val="000000"/>
                </a:solidFill>
                <a:effectLst/>
                <a:latin typeface="Roboto Light"/>
                <a:ea typeface="Times New Roman" panose="02020603050405020304" pitchFamily="18" charset="0"/>
                <a:cs typeface="Times New Roman"/>
              </a:rPr>
              <a:t>All languages have </a:t>
            </a:r>
            <a:r>
              <a:rPr lang="en-US" sz="2200">
                <a:solidFill>
                  <a:srgbClr val="000000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/>
              </a:rPr>
              <a:t>8</a:t>
            </a:r>
            <a:r>
              <a:rPr lang="en-US" sz="220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/>
              </a:rPr>
              <a:t> prescribed</a:t>
            </a:r>
            <a:r>
              <a:rPr lang="en-US" sz="2200">
                <a:solidFill>
                  <a:srgbClr val="000000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/>
              </a:rPr>
              <a:t> topics </a:t>
            </a:r>
            <a:r>
              <a:rPr lang="en-US" sz="2200">
                <a:solidFill>
                  <a:srgbClr val="000000"/>
                </a:solidFill>
                <a:effectLst/>
                <a:latin typeface="Roboto Light"/>
                <a:ea typeface="Times New Roman" panose="02020603050405020304" pitchFamily="18" charset="0"/>
                <a:cs typeface="Times New Roman"/>
              </a:rPr>
              <a:t>which relate to the </a:t>
            </a:r>
            <a:r>
              <a:rPr lang="en-US" sz="2200">
                <a:solidFill>
                  <a:srgbClr val="000000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/>
              </a:rPr>
              <a:t>four</a:t>
            </a:r>
            <a:r>
              <a:rPr lang="en-US" sz="2200">
                <a:solidFill>
                  <a:srgbClr val="000000"/>
                </a:solidFill>
                <a:effectLst/>
                <a:latin typeface="Roboto Light"/>
                <a:ea typeface="Times New Roman" panose="02020603050405020304" pitchFamily="18" charset="0"/>
                <a:cs typeface="Times New Roman"/>
              </a:rPr>
              <a:t> concepts</a:t>
            </a:r>
            <a:endParaRPr lang="en-US" sz="2200">
              <a:solidFill>
                <a:srgbClr val="000000"/>
              </a:solidFill>
              <a:latin typeface="Roboto Light"/>
              <a:ea typeface="Times New Roman" panose="02020603050405020304" pitchFamily="18" charset="0"/>
              <a:cs typeface="Times New Roman"/>
            </a:endParaRPr>
          </a:p>
          <a:p>
            <a:pPr marL="569595" lvl="1" indent="-342900">
              <a:buFont typeface="Calibri" panose="020B0604020202020204" pitchFamily="34" charset="0"/>
              <a:buChar char="-"/>
            </a:pPr>
            <a:r>
              <a:rPr lang="en-US" sz="1800">
                <a:solidFill>
                  <a:srgbClr val="000000"/>
                </a:solidFill>
                <a:latin typeface="Roboto Light"/>
                <a:ea typeface="Times New Roman" panose="02020603050405020304" pitchFamily="18" charset="0"/>
                <a:cs typeface="Times New Roman"/>
              </a:rPr>
              <a:t>Only </a:t>
            </a:r>
            <a:r>
              <a:rPr lang="en-US" sz="1800" b="1">
                <a:solidFill>
                  <a:srgbClr val="000000"/>
                </a:solidFill>
                <a:latin typeface="Roboto Light"/>
                <a:ea typeface="Times New Roman" panose="02020603050405020304" pitchFamily="18" charset="0"/>
                <a:cs typeface="Times New Roman"/>
              </a:rPr>
              <a:t>4 </a:t>
            </a:r>
            <a:r>
              <a:rPr lang="en-US" sz="1800">
                <a:solidFill>
                  <a:srgbClr val="000000"/>
                </a:solidFill>
                <a:latin typeface="Roboto Light"/>
                <a:ea typeface="Times New Roman" panose="02020603050405020304" pitchFamily="18" charset="0"/>
                <a:cs typeface="Times New Roman"/>
              </a:rPr>
              <a:t>are common to all languages. These are </a:t>
            </a:r>
            <a:r>
              <a:rPr lang="en-US" sz="1800">
                <a:solidFill>
                  <a:srgbClr val="00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Times New Roman"/>
              </a:rPr>
              <a:t>innovation, society, sustaining language and culture and inclusivity, diversity and belonging</a:t>
            </a:r>
          </a:p>
          <a:p>
            <a:pPr marL="569595" lvl="1" indent="-342900">
              <a:buFont typeface="Calibri" panose="020B0604020202020204" pitchFamily="34" charset="0"/>
              <a:buChar char="-"/>
            </a:pPr>
            <a:r>
              <a:rPr lang="en-US" sz="1800">
                <a:solidFill>
                  <a:srgbClr val="000000"/>
                </a:solidFill>
                <a:latin typeface="Roboto Light"/>
                <a:ea typeface="Times New Roman" panose="02020603050405020304" pitchFamily="18" charset="0"/>
                <a:cs typeface="Times New Roman"/>
              </a:rPr>
              <a:t>The remaining 4 relate to the concepts but are specific to each language</a:t>
            </a:r>
          </a:p>
          <a:p>
            <a:pPr>
              <a:spcBef>
                <a:spcPts val="300"/>
              </a:spcBef>
              <a:buNone/>
            </a:pPr>
            <a:endParaRPr lang="en-AU">
              <a:solidFill>
                <a:srgbClr val="000000"/>
              </a:solidFill>
              <a:latin typeface="Roboto Light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6DA4B2A3-DDEC-EF67-0338-C4A4850CF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06662"/>
              </p:ext>
            </p:extLst>
          </p:nvPr>
        </p:nvGraphicFramePr>
        <p:xfrm>
          <a:off x="2778711" y="2105048"/>
          <a:ext cx="9329190" cy="451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129">
                  <a:extLst>
                    <a:ext uri="{9D8B030D-6E8A-4147-A177-3AD203B41FA5}">
                      <a16:colId xmlns:a16="http://schemas.microsoft.com/office/drawing/2014/main" val="2426525361"/>
                    </a:ext>
                  </a:extLst>
                </a:gridCol>
                <a:gridCol w="3160476">
                  <a:extLst>
                    <a:ext uri="{9D8B030D-6E8A-4147-A177-3AD203B41FA5}">
                      <a16:colId xmlns:a16="http://schemas.microsoft.com/office/drawing/2014/main" val="3859734594"/>
                    </a:ext>
                  </a:extLst>
                </a:gridCol>
                <a:gridCol w="4330585">
                  <a:extLst>
                    <a:ext uri="{9D8B030D-6E8A-4147-A177-3AD203B41FA5}">
                      <a16:colId xmlns:a16="http://schemas.microsoft.com/office/drawing/2014/main" val="1433316594"/>
                    </a:ext>
                  </a:extLst>
                </a:gridCol>
              </a:tblGrid>
              <a:tr h="769883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8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Concept</a:t>
                      </a:r>
                    </a:p>
                    <a:p>
                      <a:pPr algn="ctr"/>
                      <a:r>
                        <a:rPr lang="en-AU" sz="105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Common to all languages</a:t>
                      </a: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800" b="0">
                          <a:effectLst/>
                          <a:latin typeface="Roboto Medium"/>
                          <a:ea typeface="Roboto Medium"/>
                        </a:rPr>
                        <a:t>4 prescribed topics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b="0">
                          <a:effectLst/>
                          <a:latin typeface="Roboto Medium"/>
                          <a:ea typeface="Roboto Medium"/>
                        </a:rPr>
                        <a:t>(common to all languages)</a:t>
                      </a:r>
                    </a:p>
                  </a:txBody>
                  <a:tcPr marL="68805" marR="68805" marT="0" marB="0">
                    <a:solidFill>
                      <a:srgbClr val="0171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Roboto Medium"/>
                          <a:ea typeface="Roboto Medium"/>
                        </a:rPr>
                        <a:t>+ 4 additional topics</a:t>
                      </a:r>
                    </a:p>
                    <a:p>
                      <a:pPr algn="ctr"/>
                      <a:r>
                        <a:rPr lang="en-US" sz="1000" b="0">
                          <a:latin typeface="Roboto Medium"/>
                          <a:ea typeface="Roboto Medium"/>
                        </a:rPr>
                        <a:t>(varies between languages)</a:t>
                      </a:r>
                    </a:p>
                    <a:p>
                      <a:pPr algn="ctr"/>
                      <a:endParaRPr lang="en-US" sz="1050" b="0">
                        <a:latin typeface="Roboto Medium"/>
                        <a:ea typeface="Roboto Medium"/>
                      </a:endParaRPr>
                    </a:p>
                  </a:txBody>
                  <a:tcPr>
                    <a:solidFill>
                      <a:srgbClr val="0171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160719"/>
                  </a:ext>
                </a:extLst>
              </a:tr>
              <a:tr h="9342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6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Legacy</a:t>
                      </a:r>
                      <a:endParaRPr lang="en-AU" sz="16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6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Innovation</a:t>
                      </a:r>
                      <a:endParaRPr lang="en-AU" sz="16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History and traditions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US" sz="1600" i="1">
                          <a:latin typeface="Roboto Light"/>
                          <a:ea typeface="Roboto Light"/>
                        </a:rPr>
                        <a:t>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[Language] speaking culture</a:t>
                      </a:r>
                      <a:endParaRPr lang="en-AU" sz="16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144487"/>
                  </a:ext>
                </a:extLst>
              </a:tr>
              <a:tr h="9342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6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Responsibility</a:t>
                      </a:r>
                      <a:endParaRPr lang="en-AU" sz="16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6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Society</a:t>
                      </a:r>
                      <a:endParaRPr lang="en-AU" sz="16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/>
                          <a:ea typeface="Roboto Light"/>
                        </a:rPr>
                        <a:t>Work </a:t>
                      </a:r>
                      <a:endParaRPr lang="en-US" sz="16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en-US" sz="1600" i="1">
                          <a:latin typeface="Roboto Light"/>
                          <a:ea typeface="Roboto Light"/>
                        </a:rPr>
                        <a:t>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/>
                          <a:ea typeface="Roboto Light"/>
                        </a:rPr>
                        <a:t>Youth </a:t>
                      </a:r>
                      <a:endParaRPr lang="en-AU" sz="16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707797"/>
                  </a:ext>
                </a:extLst>
              </a:tr>
              <a:tr h="945261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6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Sustainability</a:t>
                      </a:r>
                      <a:endParaRPr lang="en-AU" sz="16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600"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Sustaining language and culture</a:t>
                      </a:r>
                      <a:endParaRPr lang="en-AU" sz="1600">
                        <a:solidFill>
                          <a:srgbClr val="000000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Natural environment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US" sz="1600" i="1">
                          <a:latin typeface="Roboto Light"/>
                          <a:ea typeface="Roboto Light"/>
                        </a:rPr>
                        <a:t>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Global trends</a:t>
                      </a:r>
                      <a:endParaRPr lang="en-AU" sz="16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811659"/>
                  </a:ext>
                </a:extLst>
              </a:tr>
              <a:tr h="93424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</a:pPr>
                      <a:r>
                        <a:rPr lang="en-US" sz="1600" b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Identity</a:t>
                      </a:r>
                      <a:endParaRPr lang="en-AU" sz="1600" b="0">
                        <a:solidFill>
                          <a:srgbClr val="000000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600">
                          <a:effectLst/>
                          <a:latin typeface="Roboto Light"/>
                          <a:ea typeface="Roboto Light"/>
                        </a:rPr>
                        <a:t>Inclusivity, diversity and belonging</a:t>
                      </a:r>
                      <a:endParaRPr lang="en-AU" sz="1600">
                        <a:solidFill>
                          <a:srgbClr val="000000"/>
                        </a:solidFill>
                        <a:effectLst/>
                        <a:latin typeface="Roboto Light"/>
                        <a:ea typeface="Roboto Light"/>
                        <a:cs typeface="Times New Roman" panose="02020603050405020304" pitchFamily="18" charset="0"/>
                      </a:endParaRPr>
                    </a:p>
                  </a:txBody>
                  <a:tcPr marL="68805" marR="6880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Living in Australia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US" sz="1600" i="1">
                          <a:latin typeface="Roboto Light"/>
                          <a:ea typeface="Roboto Light"/>
                        </a:rPr>
                        <a:t>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Relationships and human Interactions</a:t>
                      </a:r>
                      <a:endParaRPr lang="en-AU" sz="160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1269"/>
                  </a:ext>
                </a:extLst>
              </a:tr>
            </a:tbl>
          </a:graphicData>
        </a:graphic>
      </p:graphicFrame>
      <p:pic>
        <p:nvPicPr>
          <p:cNvPr id="10" name="Picture 2" descr="What's New in Review | grants.nih.gov">
            <a:extLst>
              <a:ext uri="{FF2B5EF4-FFF2-40B4-BE49-F238E27FC236}">
                <a16:creationId xmlns:a16="http://schemas.microsoft.com/office/drawing/2014/main" id="{FA73732B-8B48-3E52-9173-7967079F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97381">
            <a:off x="750354" y="2560527"/>
            <a:ext cx="1271406" cy="138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F83C50-72E5-78BB-6E40-6C1D553AD017}"/>
              </a:ext>
            </a:extLst>
          </p:cNvPr>
          <p:cNvSpPr txBox="1"/>
          <p:nvPr/>
        </p:nvSpPr>
        <p:spPr>
          <a:xfrm>
            <a:off x="10314431" y="3840186"/>
            <a:ext cx="1793470" cy="73866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Roboto" panose="02000000000000000000" pitchFamily="2" charset="0"/>
                <a:ea typeface="Roboto" panose="02000000000000000000" pitchFamily="2" charset="0"/>
              </a:rPr>
              <a:t>Take care to address the topics for</a:t>
            </a:r>
            <a:r>
              <a:rPr lang="en-US" sz="1400" i="1">
                <a:latin typeface="Roboto" panose="02000000000000000000" pitchFamily="2" charset="0"/>
                <a:ea typeface="Roboto" panose="02000000000000000000" pitchFamily="2" charset="0"/>
              </a:rPr>
              <a:t> your </a:t>
            </a:r>
            <a:r>
              <a:rPr lang="en-US" sz="1400"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endParaRPr lang="en-AU" sz="1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1F832FC-2EEF-54DC-A05E-8B9857979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7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94"/>
    </mc:Choice>
    <mc:Fallback>
      <p:transition spd="slow" advTm="5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1.5|3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8.8|3.1|7.9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8.5|24.3|9.5|7.7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5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EBEED09-59D3-4F94-8821-90BCA68A5CB3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DFB052F7E0484B95F6CB9B97F7DA8F" ma:contentTypeVersion="2" ma:contentTypeDescription="Create a new document." ma:contentTypeScope="" ma:versionID="568a064d88079c8c0eacadda28204cfa">
  <xsd:schema xmlns:xsd="http://www.w3.org/2001/XMLSchema" xmlns:xs="http://www.w3.org/2001/XMLSchema" xmlns:p="http://schemas.microsoft.com/office/2006/metadata/properties" xmlns:ns2="f74927ef-59e0-43b7-bc0c-9a4f54542464" targetNamespace="http://schemas.microsoft.com/office/2006/metadata/properties" ma:root="true" ma:fieldsID="b81fb70edf01aba5f28fcd64e277d777" ns2:_="">
    <xsd:import namespace="f74927ef-59e0-43b7-bc0c-9a4f545424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927ef-59e0-43b7-bc0c-9a4f545424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B7EBFA-35D6-464D-9E59-7AEA476DDFB5}">
  <ds:schemaRefs>
    <ds:schemaRef ds:uri="http://schemas.openxmlformats.org/package/2006/metadata/core-properties"/>
    <ds:schemaRef ds:uri="http://purl.org/dc/terms/"/>
    <ds:schemaRef ds:uri="http://www.w3.org/XML/1998/namespace"/>
    <ds:schemaRef ds:uri="f74927ef-59e0-43b7-bc0c-9a4f54542464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7457D0B-92C7-4D59-9580-CD02BCD2D7D6}">
  <ds:schemaRefs>
    <ds:schemaRef ds:uri="f74927ef-59e0-43b7-bc0c-9a4f545424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90DD128-5638-4DA7-807E-774E4BFC3A9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7274858-3b1d-4431-8679-d878f40e28fd}" enabled="1" method="Privileged" siteId="{bda528f7-fca9-432f-bc98-bd7e90d4090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1642</Words>
  <Application>Microsoft Office PowerPoint</Application>
  <PresentationFormat>Widescreen</PresentationFormat>
  <Paragraphs>360</Paragraphs>
  <Slides>33</Slides>
  <Notes>33</Notes>
  <HiddenSlides>0</HiddenSlides>
  <MMClips>32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Calibri Light</vt:lpstr>
      <vt:lpstr>Roboto  </vt:lpstr>
      <vt:lpstr>Arial</vt:lpstr>
      <vt:lpstr>Courier New</vt:lpstr>
      <vt:lpstr>Calibri</vt:lpstr>
      <vt:lpstr>Tahoma</vt:lpstr>
      <vt:lpstr>Wingdings</vt:lpstr>
      <vt:lpstr>roboto</vt:lpstr>
      <vt:lpstr>Roboto Light</vt:lpstr>
      <vt:lpstr>roboto</vt:lpstr>
      <vt:lpstr>Segoe UI</vt:lpstr>
      <vt:lpstr>Roboto Medium</vt:lpstr>
      <vt:lpstr>Roboto Black</vt:lpstr>
      <vt:lpstr>Office Theme</vt:lpstr>
      <vt:lpstr>PowerPoint Presentation</vt:lpstr>
      <vt:lpstr>Acknowledgement of Country</vt:lpstr>
      <vt:lpstr>New CCAFL framework – renewal process</vt:lpstr>
      <vt:lpstr>The Curriculum Innovation Project -  Languages</vt:lpstr>
      <vt:lpstr>New CCAFL framework</vt:lpstr>
      <vt:lpstr>What’s new in the subject outline?</vt:lpstr>
      <vt:lpstr>Stage 1 and Stage 2 learning requirements</vt:lpstr>
      <vt:lpstr>Content</vt:lpstr>
      <vt:lpstr>Topics</vt:lpstr>
      <vt:lpstr>Subtopics</vt:lpstr>
      <vt:lpstr>An Australian focus </vt:lpstr>
      <vt:lpstr>What this could look like</vt:lpstr>
      <vt:lpstr>Perspectives </vt:lpstr>
      <vt:lpstr>Perspectives</vt:lpstr>
      <vt:lpstr>Perspectives</vt:lpstr>
      <vt:lpstr>Activity</vt:lpstr>
      <vt:lpstr>Activity 2</vt:lpstr>
      <vt:lpstr>Changes for Stage 1 assessment types in 2024</vt:lpstr>
      <vt:lpstr>Stage 2 assessment types (for teaching in 2025)</vt:lpstr>
      <vt:lpstr>Stage 2 external assessment for 2025</vt:lpstr>
      <vt:lpstr>Visual texts</vt:lpstr>
      <vt:lpstr>Sample exam (2025)</vt:lpstr>
      <vt:lpstr>Support materials</vt:lpstr>
      <vt:lpstr>PowerPoint Presentation</vt:lpstr>
      <vt:lpstr>Draft subject outline</vt:lpstr>
      <vt:lpstr>PowerPoint Presentation</vt:lpstr>
      <vt:lpstr>PowerPoint Presentation</vt:lpstr>
      <vt:lpstr>Subtopic checklist</vt:lpstr>
      <vt:lpstr>PowerPoint Presentation</vt:lpstr>
      <vt:lpstr>PowerPoint Presentation</vt:lpstr>
      <vt:lpstr>Heading</vt:lpstr>
      <vt:lpstr>Heading</vt:lpstr>
      <vt:lpstr>Thank you  askSACE@sa.gov.au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Virginia (SACE)</dc:creator>
  <cp:lastModifiedBy> Comment</cp:lastModifiedBy>
  <cp:revision>26</cp:revision>
  <cp:lastPrinted>2023-06-16T04:25:22Z</cp:lastPrinted>
  <dcterms:created xsi:type="dcterms:W3CDTF">2022-05-09T06:05:53Z</dcterms:created>
  <dcterms:modified xsi:type="dcterms:W3CDTF">2023-07-04T07:07:34Z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2022-05-06T00:00:00Z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2022-05-09T00:00:00Z</vt:filetime>
  </property>
  <property fmtid="{D5CDD505-2E9C-101B-9397-08002B2CF9AE}" pid="5" name="MSIP_Label_77274858-3b1d-4431-8679-d878f40e28fd_Enabled">
    <vt:lpwstr>true</vt:lpwstr>
  </property>
  <property fmtid="{D5CDD505-2E9C-101B-9397-08002B2CF9AE}" pid="6" name="ClassificationContentMarkingHeaderLocations">
    <vt:lpwstr>Office Theme:8</vt:lpwstr>
  </property>
  <property fmtid="{D5CDD505-2E9C-101B-9397-08002B2CF9AE}" pid="7" name="MSIP_Label_77274858-3b1d-4431-8679-d878f40e28fd_Name">
    <vt:lpwstr>-Official</vt:lpwstr>
  </property>
  <property fmtid="{D5CDD505-2E9C-101B-9397-08002B2CF9AE}" pid="8" name="MSIP_Label_77274858-3b1d-4431-8679-d878f40e28fd_SiteId">
    <vt:lpwstr>bda528f7-fca9-432f-bc98-bd7e90d40906</vt:lpwstr>
  </property>
  <property fmtid="{D5CDD505-2E9C-101B-9397-08002B2CF9AE}" pid="9" name="MSIP_Label_77274858-3b1d-4431-8679-d878f40e28fd_Method">
    <vt:lpwstr>Privileged</vt:lpwstr>
  </property>
  <property fmtid="{D5CDD505-2E9C-101B-9397-08002B2CF9AE}" pid="10" name="ClassificationContentMarkingHeaderText">
    <vt:lpwstr>OFFICIAL</vt:lpwstr>
  </property>
  <property fmtid="{D5CDD505-2E9C-101B-9397-08002B2CF9AE}" pid="11" name="MSIP_Label_77274858-3b1d-4431-8679-d878f40e28fd_ActionId">
    <vt:lpwstr>98368f51-4880-4534-970c-8052975dc26f</vt:lpwstr>
  </property>
  <property fmtid="{D5CDD505-2E9C-101B-9397-08002B2CF9AE}" pid="12" name="MSIP_Label_77274858-3b1d-4431-8679-d878f40e28fd_SetDate">
    <vt:lpwstr>2022-05-09T13:01:33Z</vt:lpwstr>
  </property>
  <property fmtid="{D5CDD505-2E9C-101B-9397-08002B2CF9AE}" pid="13" name="MSIP_Label_77274858-3b1d-4431-8679-d878f40e28fd_ContentBits">
    <vt:lpwstr>1</vt:lpwstr>
  </property>
  <property fmtid="{D5CDD505-2E9C-101B-9397-08002B2CF9AE}" pid="14" name="ContentTypeId">
    <vt:lpwstr>0x010100E0DFB052F7E0484B95F6CB9B97F7DA8F</vt:lpwstr>
  </property>
  <property fmtid="{D5CDD505-2E9C-101B-9397-08002B2CF9AE}" pid="15" name="MediaServiceImageTags">
    <vt:lpwstr/>
  </property>
  <property fmtid="{D5CDD505-2E9C-101B-9397-08002B2CF9AE}" pid="16" name="Order">
    <vt:r8>400</vt:r8>
  </property>
  <property fmtid="{D5CDD505-2E9C-101B-9397-08002B2CF9AE}" pid="17" name="TriggerFlowInfo">
    <vt:lpwstr/>
  </property>
  <property fmtid="{D5CDD505-2E9C-101B-9397-08002B2CF9AE}" pid="18" name="ComplianceAssetId">
    <vt:lpwstr/>
  </property>
  <property fmtid="{D5CDD505-2E9C-101B-9397-08002B2CF9AE}" pid="19" name="_ExtendedDescription">
    <vt:lpwstr/>
  </property>
  <property fmtid="{D5CDD505-2E9C-101B-9397-08002B2CF9AE}" pid="20" name="Objective-VersionNumber">
    <vt:r8>2</vt:r8>
  </property>
  <property fmtid="{D5CDD505-2E9C-101B-9397-08002B2CF9AE}" pid="21" name="Objective-Path">
    <vt:lpwstr>Philippa Gallagher:</vt:lpwstr>
  </property>
  <property fmtid="{D5CDD505-2E9C-101B-9397-08002B2CF9AE}" pid="22" name="Objective-Caveats">
    <vt:lpwstr/>
  </property>
  <property fmtid="{D5CDD505-2E9C-101B-9397-08002B2CF9AE}" pid="23" name="Objective-State">
    <vt:lpwstr>Being Edited</vt:lpwstr>
  </property>
  <property fmtid="{D5CDD505-2E9C-101B-9397-08002B2CF9AE}" pid="24" name="Objective-Parent">
    <vt:lpwstr>Philippa Gallagher</vt:lpwstr>
  </property>
  <property fmtid="{D5CDD505-2E9C-101B-9397-08002B2CF9AE}" pid="25" name="Objective-Description">
    <vt:lpwstr/>
  </property>
  <property fmtid="{D5CDD505-2E9C-101B-9397-08002B2CF9AE}" pid="26" name="Objective-FileNumber">
    <vt:lpwstr/>
  </property>
  <property fmtid="{D5CDD505-2E9C-101B-9397-08002B2CF9AE}" pid="27" name="Objective-Version">
    <vt:lpwstr>0.2</vt:lpwstr>
  </property>
  <property fmtid="{D5CDD505-2E9C-101B-9397-08002B2CF9AE}" pid="28" name="Objective-ModificationStamp">
    <vt:filetime>2019-04-01T23:01:00Z</vt:filetime>
  </property>
  <property fmtid="{D5CDD505-2E9C-101B-9397-08002B2CF9AE}" pid="29" name="Objective-VersionComment">
    <vt:lpwstr>Edited from Template Dialog</vt:lpwstr>
  </property>
  <property fmtid="{D5CDD505-2E9C-101B-9397-08002B2CF9AE}" pid="30" name="Objective-Comment">
    <vt:lpwstr/>
  </property>
  <property fmtid="{D5CDD505-2E9C-101B-9397-08002B2CF9AE}" pid="31" name="Objective-Title">
    <vt:lpwstr>Powerpoint Blank</vt:lpwstr>
  </property>
  <property fmtid="{D5CDD505-2E9C-101B-9397-08002B2CF9AE}" pid="32" name="Objective-IsApproved">
    <vt:bool>false</vt:bool>
  </property>
  <property fmtid="{D5CDD505-2E9C-101B-9397-08002B2CF9AE}" pid="33" name="Objective-IsPublished">
    <vt:bool>false</vt:bool>
  </property>
  <property fmtid="{D5CDD505-2E9C-101B-9397-08002B2CF9AE}" pid="34" name="Checked by">
    <vt:lpwstr>32123</vt:lpwstr>
  </property>
  <property fmtid="{D5CDD505-2E9C-101B-9397-08002B2CF9AE}" pid="35" name="Objective-Classification">
    <vt:lpwstr>[Inherited - none]</vt:lpwstr>
  </property>
  <property fmtid="{D5CDD505-2E9C-101B-9397-08002B2CF9AE}" pid="36" name="Objective-CreationStamp">
    <vt:filetime>2019-04-01T23:00:36Z</vt:filetime>
  </property>
  <property fmtid="{D5CDD505-2E9C-101B-9397-08002B2CF9AE}" pid="37" name="Objective-Owner">
    <vt:lpwstr>Philippa Gallagher</vt:lpwstr>
  </property>
  <property fmtid="{D5CDD505-2E9C-101B-9397-08002B2CF9AE}" pid="38" name="Objective-VersionId">
    <vt:lpwstr>vA1415351</vt:lpwstr>
  </property>
  <property fmtid="{D5CDD505-2E9C-101B-9397-08002B2CF9AE}" pid="39" name="Objective-DatePublished">
    <vt:lpwstr/>
  </property>
  <property fmtid="{D5CDD505-2E9C-101B-9397-08002B2CF9AE}" pid="40" name="Objective-Id">
    <vt:lpwstr>A813389</vt:lpwstr>
  </property>
</Properties>
</file>