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2"/>
  </p:sldMasterIdLst>
  <p:notesMasterIdLst>
    <p:notesMasterId r:id="rId16"/>
  </p:notesMasterIdLst>
  <p:sldIdLst>
    <p:sldId id="256" r:id="rId3"/>
    <p:sldId id="258" r:id="rId4"/>
    <p:sldId id="268" r:id="rId5"/>
    <p:sldId id="259" r:id="rId6"/>
    <p:sldId id="272" r:id="rId7"/>
    <p:sldId id="257" r:id="rId8"/>
    <p:sldId id="266" r:id="rId9"/>
    <p:sldId id="274" r:id="rId10"/>
    <p:sldId id="269" r:id="rId11"/>
    <p:sldId id="260" r:id="rId12"/>
    <p:sldId id="267" r:id="rId13"/>
    <p:sldId id="263" r:id="rId14"/>
    <p:sldId id="26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1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6.xml" Id="rId8" /><Relationship Type="http://schemas.openxmlformats.org/officeDocument/2006/relationships/slide" Target="slides/slide11.xml" Id="rId13" /><Relationship Type="http://schemas.openxmlformats.org/officeDocument/2006/relationships/viewProps" Target="viewProps.xml" Id="rId18" /><Relationship Type="http://schemas.openxmlformats.org/officeDocument/2006/relationships/slide" Target="slides/slide1.xml" Id="rId3" /><Relationship Type="http://schemas.openxmlformats.org/officeDocument/2006/relationships/slide" Target="slides/slide5.xml" Id="rId7" /><Relationship Type="http://schemas.openxmlformats.org/officeDocument/2006/relationships/slide" Target="slides/slide10.xml" Id="rId12" /><Relationship Type="http://schemas.openxmlformats.org/officeDocument/2006/relationships/presProps" Target="presProps.xml" Id="rId17" /><Relationship Type="http://schemas.openxmlformats.org/officeDocument/2006/relationships/slideMaster" Target="slideMasters/slideMaster1.xml" Id="rId2" /><Relationship Type="http://schemas.openxmlformats.org/officeDocument/2006/relationships/notesMaster" Target="notesMasters/notesMaster1.xml" Id="rId16" /><Relationship Type="http://schemas.openxmlformats.org/officeDocument/2006/relationships/tableStyles" Target="tableStyles.xml" Id="rId20" /><Relationship Type="http://schemas.openxmlformats.org/officeDocument/2006/relationships/slide" Target="slides/slide4.xml" Id="rId6" /><Relationship Type="http://schemas.openxmlformats.org/officeDocument/2006/relationships/slide" Target="slides/slide9.xml" Id="rId11" /><Relationship Type="http://schemas.openxmlformats.org/officeDocument/2006/relationships/slide" Target="slides/slide3.xml" Id="rId5" /><Relationship Type="http://schemas.openxmlformats.org/officeDocument/2006/relationships/slide" Target="slides/slide13.xml" Id="rId15" /><Relationship Type="http://schemas.openxmlformats.org/officeDocument/2006/relationships/slide" Target="slides/slide8.xml" Id="rId10" /><Relationship Type="http://schemas.openxmlformats.org/officeDocument/2006/relationships/theme" Target="theme/theme1.xml" Id="rId19" /><Relationship Type="http://schemas.openxmlformats.org/officeDocument/2006/relationships/slide" Target="slides/slide2.xml" Id="rId4" /><Relationship Type="http://schemas.openxmlformats.org/officeDocument/2006/relationships/slide" Target="slides/slide7.xml" Id="rId9" /><Relationship Type="http://schemas.openxmlformats.org/officeDocument/2006/relationships/slide" Target="slides/slide12.xml" Id="rId14" /><Relationship Type="http://schemas.openxmlformats.org/officeDocument/2006/relationships/customXml" Target="/customXML/item2.xml" Id="Refcb99e16cdc4274"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97DCC-2BFC-47D7-9FB7-5AED13D5E817}" type="datetimeFigureOut">
              <a:rPr lang="en-AU" smtClean="0"/>
              <a:t>20/07/2018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4678A-B862-4AD9-AAE0-953AB7E3B9B1}" type="slidenum">
              <a:rPr lang="en-AU" smtClean="0"/>
              <a:t>‹#›</a:t>
            </a:fld>
            <a:endParaRPr lang="en-AU"/>
          </a:p>
        </p:txBody>
      </p:sp>
    </p:spTree>
    <p:extLst>
      <p:ext uri="{BB962C8B-B14F-4D97-AF65-F5344CB8AC3E}">
        <p14:creationId xmlns:p14="http://schemas.microsoft.com/office/powerpoint/2010/main" val="356912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0C4F3F-A661-4625-BF75-44EADA7303F4}" type="datetimeFigureOut">
              <a:rPr lang="en-AU" smtClean="0"/>
              <a:t>20/07/2018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2464758364"/>
      </p:ext>
    </p:extLst>
  </p:cSld>
  <p:clrMapOvr>
    <a:masterClrMapping/>
  </p:clrMapOvr>
  <p:transition spd="med">
    <p:pull/>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0C4F3F-A661-4625-BF75-44EADA7303F4}" type="datetimeFigureOut">
              <a:rPr lang="en-AU" smtClean="0"/>
              <a:t>20/07/2018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113503082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0C4F3F-A661-4625-BF75-44EADA7303F4}" type="datetimeFigureOut">
              <a:rPr lang="en-AU" smtClean="0"/>
              <a:t>20/07/2018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3430144412"/>
      </p:ext>
    </p:extLst>
  </p:cSld>
  <p:clrMapOvr>
    <a:masterClrMapping/>
  </p:clrMapOvr>
  <p:transition spd="med">
    <p:pull/>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0C4F3F-A661-4625-BF75-44EADA7303F4}" type="datetimeFigureOut">
              <a:rPr lang="en-AU" smtClean="0"/>
              <a:t>20/07/2018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3116833207"/>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0C4F3F-A661-4625-BF75-44EADA7303F4}" type="datetimeFigureOut">
              <a:rPr lang="en-AU" smtClean="0"/>
              <a:t>20/07/2018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3975815216"/>
      </p:ext>
    </p:extLst>
  </p:cSld>
  <p:clrMapOvr>
    <a:masterClrMapping/>
  </p:clrMapOvr>
  <p:transition spd="med">
    <p:pull/>
  </p:transition>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0C4F3F-A661-4625-BF75-44EADA7303F4}" type="datetimeFigureOut">
              <a:rPr lang="en-AU" smtClean="0"/>
              <a:t>20/07/2018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2806892667"/>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0C4F3F-A661-4625-BF75-44EADA7303F4}" type="datetimeFigureOut">
              <a:rPr lang="en-AU" smtClean="0"/>
              <a:t>20/07/2018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306001847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0C4F3F-A661-4625-BF75-44EADA7303F4}" type="datetimeFigureOut">
              <a:rPr lang="en-AU" smtClean="0"/>
              <a:t>20/07/2018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3868165466"/>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0C4F3F-A661-4625-BF75-44EADA7303F4}" type="datetimeFigureOut">
              <a:rPr lang="en-AU" smtClean="0"/>
              <a:t>20/07/2018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3867574128"/>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0C4F3F-A661-4625-BF75-44EADA7303F4}" type="datetimeFigureOut">
              <a:rPr lang="en-AU" smtClean="0"/>
              <a:t>20/07/2018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1654681326"/>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0C4F3F-A661-4625-BF75-44EADA7303F4}" type="datetimeFigureOut">
              <a:rPr lang="en-AU" smtClean="0"/>
              <a:t>20/07/2018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FC2B80A-DF26-4244-B5A2-20D6CC9E626F}" type="slidenum">
              <a:rPr lang="en-AU" smtClean="0"/>
              <a:t>‹#›</a:t>
            </a:fld>
            <a:endParaRPr lang="en-AU"/>
          </a:p>
        </p:txBody>
      </p:sp>
    </p:spTree>
    <p:extLst>
      <p:ext uri="{BB962C8B-B14F-4D97-AF65-F5344CB8AC3E}">
        <p14:creationId xmlns:p14="http://schemas.microsoft.com/office/powerpoint/2010/main" val="2934737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C4F3F-A661-4625-BF75-44EADA7303F4}" type="datetimeFigureOut">
              <a:rPr lang="en-AU" smtClean="0"/>
              <a:t>20/07/2018</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C2B80A-DF26-4244-B5A2-20D6CC9E626F}" type="slidenum">
              <a:rPr lang="en-AU" smtClean="0"/>
              <a:t>‹#›</a:t>
            </a:fld>
            <a:endParaRPr lang="en-AU"/>
          </a:p>
        </p:txBody>
      </p:sp>
    </p:spTree>
    <p:extLst>
      <p:ext uri="{BB962C8B-B14F-4D97-AF65-F5344CB8AC3E}">
        <p14:creationId xmlns:p14="http://schemas.microsoft.com/office/powerpoint/2010/main" val="2753226371"/>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latin typeface="Century Gothic" panose="020B0502020202020204" pitchFamily="34" charset="0"/>
              </a:rPr>
              <a:t>The theme of love</a:t>
            </a:r>
            <a:endParaRPr lang="en-AU" dirty="0">
              <a:latin typeface="Century Gothic" panose="020B0502020202020204" pitchFamily="34" charset="0"/>
            </a:endParaRPr>
          </a:p>
        </p:txBody>
      </p:sp>
      <p:sp>
        <p:nvSpPr>
          <p:cNvPr id="3" name="Subtitle 2"/>
          <p:cNvSpPr>
            <a:spLocks noGrp="1"/>
          </p:cNvSpPr>
          <p:nvPr>
            <p:ph type="subTitle" idx="1"/>
          </p:nvPr>
        </p:nvSpPr>
        <p:spPr/>
        <p:txBody>
          <a:bodyPr/>
          <a:lstStyle/>
          <a:p>
            <a:r>
              <a:rPr lang="en-AU" dirty="0" err="1" smtClean="0">
                <a:latin typeface="Century Gothic" panose="020B0502020202020204" pitchFamily="34" charset="0"/>
              </a:rPr>
              <a:t>Sace</a:t>
            </a:r>
            <a:r>
              <a:rPr lang="en-AU" dirty="0" smtClean="0">
                <a:latin typeface="Century Gothic" panose="020B0502020202020204" pitchFamily="34" charset="0"/>
              </a:rPr>
              <a:t> number: </a:t>
            </a:r>
            <a:r>
              <a:rPr lang="en-AU" dirty="0" smtClean="0">
                <a:latin typeface="Century Gothic" panose="020B0502020202020204" pitchFamily="34" charset="0"/>
              </a:rPr>
              <a:t>XXXXX</a:t>
            </a:r>
            <a:endParaRPr lang="en-AU" dirty="0">
              <a:latin typeface="Century Gothic" panose="020B0502020202020204" pitchFamily="34" charset="0"/>
            </a:endParaRPr>
          </a:p>
        </p:txBody>
      </p:sp>
      <p:pic>
        <p:nvPicPr>
          <p:cNvPr id="4" name="narratio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1052" y="5626769"/>
            <a:ext cx="609600" cy="609600"/>
          </a:xfrm>
          <a:prstGeom prst="rect">
            <a:avLst/>
          </a:prstGeom>
        </p:spPr>
      </p:pic>
      <p:sp>
        <p:nvSpPr>
          <p:cNvPr id="5" name="Rectangle 4"/>
          <p:cNvSpPr/>
          <p:nvPr/>
        </p:nvSpPr>
        <p:spPr>
          <a:xfrm>
            <a:off x="5683687" y="388839"/>
            <a:ext cx="1396536" cy="2215991"/>
          </a:xfrm>
          <a:prstGeom prst="rect">
            <a:avLst/>
          </a:prstGeom>
        </p:spPr>
        <p:txBody>
          <a:bodyPr wrap="none">
            <a:spAutoFit/>
          </a:bodyPr>
          <a:lstStyle/>
          <a:p>
            <a:r>
              <a:rPr lang="en-AU" sz="13800" dirty="0"/>
              <a:t>♡</a:t>
            </a:r>
          </a:p>
        </p:txBody>
      </p:sp>
      <p:sp>
        <p:nvSpPr>
          <p:cNvPr id="6" name="Subtitle 2"/>
          <p:cNvSpPr txBox="1">
            <a:spLocks/>
          </p:cNvSpPr>
          <p:nvPr/>
        </p:nvSpPr>
        <p:spPr>
          <a:xfrm>
            <a:off x="1334218" y="6081093"/>
            <a:ext cx="3706484" cy="3105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100" dirty="0" smtClean="0">
                <a:latin typeface="Century Gothic" panose="020B0502020202020204" pitchFamily="34" charset="0"/>
              </a:rPr>
              <a:t>Ref: A744834</a:t>
            </a:r>
            <a:endParaRPr lang="en-AU" sz="1100" dirty="0">
              <a:latin typeface="Century Gothic" panose="020B0502020202020204" pitchFamily="34" charset="0"/>
            </a:endParaRPr>
          </a:p>
        </p:txBody>
      </p:sp>
    </p:spTree>
    <p:extLst>
      <p:ext uri="{BB962C8B-B14F-4D97-AF65-F5344CB8AC3E}">
        <p14:creationId xmlns:p14="http://schemas.microsoft.com/office/powerpoint/2010/main" val="1533916064"/>
      </p:ext>
    </p:extLst>
  </p:cSld>
  <p:clrMapOvr>
    <a:masterClrMapping/>
  </p:clrMapOvr>
  <p:transition spd="med" advClick="0" advTm="2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983" y="284915"/>
            <a:ext cx="7408816" cy="1325563"/>
          </a:xfrm>
        </p:spPr>
        <p:txBody>
          <a:bodyPr/>
          <a:lstStyle/>
          <a:p>
            <a:r>
              <a:rPr lang="en-AU" dirty="0" smtClean="0"/>
              <a:t>Penelope - </a:t>
            </a:r>
            <a:endParaRPr lang="en-AU" dirty="0"/>
          </a:p>
        </p:txBody>
      </p:sp>
      <p:sp>
        <p:nvSpPr>
          <p:cNvPr id="3" name="Content Placeholder 2"/>
          <p:cNvSpPr>
            <a:spLocks noGrp="1"/>
          </p:cNvSpPr>
          <p:nvPr>
            <p:ph idx="1"/>
          </p:nvPr>
        </p:nvSpPr>
        <p:spPr>
          <a:xfrm>
            <a:off x="3944983" y="1283368"/>
            <a:ext cx="7876903" cy="5339501"/>
          </a:xfrm>
        </p:spPr>
        <p:txBody>
          <a:bodyPr>
            <a:normAutofit/>
          </a:bodyPr>
          <a:lstStyle/>
          <a:p>
            <a:pPr marL="0" indent="0">
              <a:buNone/>
            </a:pPr>
            <a:r>
              <a:rPr lang="en-AU" sz="2000" i="1" dirty="0"/>
              <a:t>Odysseus’ love for his wife, is mirrored through Penelope’s faith that Odysseus will one day return </a:t>
            </a:r>
            <a:r>
              <a:rPr lang="en-AU" sz="2000" i="1" dirty="0" smtClean="0"/>
              <a:t>home, despite </a:t>
            </a:r>
            <a:r>
              <a:rPr lang="en-AU" sz="2000" i="1" dirty="0"/>
              <a:t>the fact that </a:t>
            </a:r>
            <a:r>
              <a:rPr lang="en-AU" sz="2000" i="1" dirty="0" smtClean="0"/>
              <a:t>he </a:t>
            </a:r>
            <a:r>
              <a:rPr lang="en-AU" sz="2000" i="1" dirty="0"/>
              <a:t>has been </a:t>
            </a:r>
            <a:r>
              <a:rPr lang="en-AU" sz="2000" i="1" dirty="0" smtClean="0"/>
              <a:t>away </a:t>
            </a:r>
            <a:r>
              <a:rPr lang="en-AU" sz="2000" i="1" dirty="0"/>
              <a:t>for twenty </a:t>
            </a:r>
            <a:r>
              <a:rPr lang="en-AU" sz="2000" i="1" dirty="0" smtClean="0"/>
              <a:t>years. Penelope has endured many hardships during the absence of her husband, and </a:t>
            </a:r>
            <a:r>
              <a:rPr lang="en-AU" sz="2000" i="1" dirty="0"/>
              <a:t>she has done all that is possible to keep herself from re-marrying</a:t>
            </a:r>
            <a:r>
              <a:rPr lang="en-AU" sz="2000" i="1" dirty="0" smtClean="0"/>
              <a:t>. </a:t>
            </a:r>
            <a:r>
              <a:rPr lang="en-AU" sz="2000" dirty="0" smtClean="0"/>
              <a:t>‘</a:t>
            </a:r>
            <a:r>
              <a:rPr lang="en-AU" sz="2000" i="1" dirty="0"/>
              <a:t>on her loom  in her house she set up a great web and began weaving a large and delicate piece of work… so day by day she used to weave at the great web but every night had torches set beside it and undid the work.’  </a:t>
            </a:r>
            <a:r>
              <a:rPr lang="en-AU" sz="2000" dirty="0"/>
              <a:t>I</a:t>
            </a:r>
            <a:r>
              <a:rPr lang="en-AU" sz="2000" dirty="0" smtClean="0"/>
              <a:t>t is through this cunning ploy that Penelope was able to buy herself some time for Odysseus to return home. </a:t>
            </a:r>
          </a:p>
          <a:p>
            <a:pPr marL="0" indent="0">
              <a:buNone/>
            </a:pPr>
            <a:r>
              <a:rPr lang="en-AU" sz="2000" dirty="0" smtClean="0"/>
              <a:t>Homer </a:t>
            </a:r>
            <a:r>
              <a:rPr lang="en-AU" sz="2000" dirty="0"/>
              <a:t>is demonstrating through the character of Penelope that despite the circumstances her love for her husband is unconditional and unwavering</a:t>
            </a:r>
            <a:r>
              <a:rPr lang="en-AU" sz="2000" dirty="0" smtClean="0"/>
              <a:t>.</a:t>
            </a:r>
            <a:r>
              <a:rPr lang="en-AU" sz="2000" dirty="0"/>
              <a:t> </a:t>
            </a:r>
            <a:r>
              <a:rPr lang="en-AU" sz="2000" dirty="0" smtClean="0"/>
              <a:t> Penelope </a:t>
            </a:r>
            <a:r>
              <a:rPr lang="en-AU" sz="2000" dirty="0"/>
              <a:t>is an example of ‘Pragma’ as she possesses the fundamental </a:t>
            </a:r>
            <a:r>
              <a:rPr lang="en-AU" sz="2000" dirty="0" smtClean="0"/>
              <a:t>qualities of this type of love.  </a:t>
            </a:r>
            <a:r>
              <a:rPr lang="en-AU" sz="2000" dirty="0"/>
              <a:t>Patience, tolerance, compromise and </a:t>
            </a:r>
            <a:r>
              <a:rPr lang="en-AU" sz="2000" dirty="0" smtClean="0"/>
              <a:t>sacrifice.</a:t>
            </a:r>
          </a:p>
        </p:txBody>
      </p:sp>
      <p:pic>
        <p:nvPicPr>
          <p:cNvPr id="4" name="Picture 3"/>
          <p:cNvPicPr>
            <a:picLocks noChangeAspect="1"/>
          </p:cNvPicPr>
          <p:nvPr/>
        </p:nvPicPr>
        <p:blipFill rotWithShape="1">
          <a:blip r:embed="rId2"/>
          <a:srcRect l="26966" r="37506"/>
          <a:stretch/>
        </p:blipFill>
        <p:spPr>
          <a:xfrm>
            <a:off x="0" y="0"/>
            <a:ext cx="3550024" cy="6858000"/>
          </a:xfrm>
          <a:prstGeom prst="rect">
            <a:avLst/>
          </a:prstGeom>
        </p:spPr>
      </p:pic>
    </p:spTree>
    <p:extLst>
      <p:ext uri="{BB962C8B-B14F-4D97-AF65-F5344CB8AC3E}">
        <p14:creationId xmlns:p14="http://schemas.microsoft.com/office/powerpoint/2010/main" val="402256301"/>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170" y="365125"/>
            <a:ext cx="7824652" cy="1325563"/>
          </a:xfrm>
        </p:spPr>
        <p:txBody>
          <a:bodyPr/>
          <a:lstStyle/>
          <a:p>
            <a:r>
              <a:rPr lang="en-AU" dirty="0" smtClean="0"/>
              <a:t>Agape - S</a:t>
            </a:r>
            <a:r>
              <a:rPr lang="en-AU" i="1" dirty="0" smtClean="0"/>
              <a:t>elfless Love </a:t>
            </a:r>
            <a:endParaRPr lang="en-AU" i="1" dirty="0"/>
          </a:p>
        </p:txBody>
      </p:sp>
      <p:pic>
        <p:nvPicPr>
          <p:cNvPr id="5" name="Content Placeholder 4"/>
          <p:cNvPicPr>
            <a:picLocks noGrp="1" noChangeAspect="1"/>
          </p:cNvPicPr>
          <p:nvPr>
            <p:ph sz="half" idx="1"/>
          </p:nvPr>
        </p:nvPicPr>
        <p:blipFill rotWithShape="1">
          <a:blip r:embed="rId2"/>
          <a:srcRect l="6097" r="23518"/>
          <a:stretch/>
        </p:blipFill>
        <p:spPr>
          <a:xfrm>
            <a:off x="0" y="0"/>
            <a:ext cx="3618411" cy="6858000"/>
          </a:xfrm>
          <a:prstGeom prst="rect">
            <a:avLst/>
          </a:prstGeom>
        </p:spPr>
      </p:pic>
      <p:sp>
        <p:nvSpPr>
          <p:cNvPr id="4" name="Content Placeholder 3"/>
          <p:cNvSpPr>
            <a:spLocks noGrp="1"/>
          </p:cNvSpPr>
          <p:nvPr>
            <p:ph sz="half" idx="2"/>
          </p:nvPr>
        </p:nvSpPr>
        <p:spPr>
          <a:xfrm>
            <a:off x="3984169" y="1825624"/>
            <a:ext cx="7824653" cy="4483735"/>
          </a:xfrm>
        </p:spPr>
        <p:txBody>
          <a:bodyPr>
            <a:normAutofit/>
          </a:bodyPr>
          <a:lstStyle/>
          <a:p>
            <a:pPr marL="0" indent="0">
              <a:buNone/>
            </a:pPr>
            <a:r>
              <a:rPr lang="en-AU" dirty="0" smtClean="0"/>
              <a:t>Agape </a:t>
            </a:r>
            <a:r>
              <a:rPr lang="en-AU" dirty="0"/>
              <a:t>is the deep and unconditional love felt by a parent for a child, or the love in a long-established marriage. </a:t>
            </a:r>
            <a:endParaRPr lang="en-AU" dirty="0" smtClean="0"/>
          </a:p>
        </p:txBody>
      </p:sp>
    </p:spTree>
    <p:extLst>
      <p:ext uri="{BB962C8B-B14F-4D97-AF65-F5344CB8AC3E}">
        <p14:creationId xmlns:p14="http://schemas.microsoft.com/office/powerpoint/2010/main" val="3216833533"/>
      </p:ext>
    </p:extLst>
  </p:cSld>
  <p:clrMapOvr>
    <a:masterClrMapping/>
  </p:clrMapOvr>
  <p:transition spd="med" advTm="10000">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109" y="241979"/>
            <a:ext cx="7382691" cy="1325563"/>
          </a:xfrm>
        </p:spPr>
        <p:txBody>
          <a:bodyPr/>
          <a:lstStyle/>
          <a:p>
            <a:r>
              <a:rPr lang="en-AU" dirty="0" smtClean="0">
                <a:latin typeface="Century Gothic" panose="020B0502020202020204" pitchFamily="34" charset="0"/>
              </a:rPr>
              <a:t>Odysseus -  </a:t>
            </a:r>
            <a:endParaRPr lang="en-AU" dirty="0">
              <a:latin typeface="Century Gothic" panose="020B0502020202020204" pitchFamily="34" charset="0"/>
            </a:endParaRPr>
          </a:p>
        </p:txBody>
      </p:sp>
      <p:sp>
        <p:nvSpPr>
          <p:cNvPr id="3" name="Content Placeholder 2"/>
          <p:cNvSpPr>
            <a:spLocks noGrp="1"/>
          </p:cNvSpPr>
          <p:nvPr>
            <p:ph idx="1"/>
          </p:nvPr>
        </p:nvSpPr>
        <p:spPr>
          <a:xfrm>
            <a:off x="3971109" y="1299411"/>
            <a:ext cx="7889965" cy="4989093"/>
          </a:xfrm>
        </p:spPr>
        <p:txBody>
          <a:bodyPr>
            <a:normAutofit/>
          </a:bodyPr>
          <a:lstStyle/>
          <a:p>
            <a:pPr marL="0" indent="0">
              <a:buNone/>
            </a:pPr>
            <a:r>
              <a:rPr lang="en-AU" sz="2000" dirty="0"/>
              <a:t>There are many points throughout ‘The Odyssey’ that the readers may find themselves questioning Odysseus’ love for his wife as he seems at times, less than committed to her.  </a:t>
            </a:r>
            <a:r>
              <a:rPr lang="en-AU" sz="2000" dirty="0" smtClean="0"/>
              <a:t>Despite the fact that Odysseus </a:t>
            </a:r>
            <a:r>
              <a:rPr lang="en-AU" sz="2000" dirty="0"/>
              <a:t>may have sexual relationships with other women, his emotional attachment remains with his wife Penelope.  Odysseus is driven by the love for his wife and child to return home, pursuing through many </a:t>
            </a:r>
            <a:r>
              <a:rPr lang="en-AU" sz="2000" dirty="0" smtClean="0"/>
              <a:t>hardships. The love that Odysseus has for his wife closely resembles ‘agape’.</a:t>
            </a:r>
          </a:p>
          <a:p>
            <a:pPr marL="0" indent="0">
              <a:buNone/>
            </a:pPr>
            <a:endParaRPr lang="en-AU" sz="2000" dirty="0" smtClean="0"/>
          </a:p>
          <a:p>
            <a:pPr marL="0" indent="0">
              <a:buNone/>
            </a:pPr>
            <a:r>
              <a:rPr lang="en-AU" sz="2000" dirty="0" smtClean="0"/>
              <a:t>This connection is evident most whilst he is trapped on the island with Calypso, “</a:t>
            </a:r>
            <a:r>
              <a:rPr lang="en-AU" sz="2000" dirty="0"/>
              <a:t>She found him sitting on the shore. His eyes were wet from weeping as they always were. Life with its sweetness was ebbing away in the tears he shed for his lost home</a:t>
            </a:r>
            <a:r>
              <a:rPr lang="en-AU" sz="2000" dirty="0" smtClean="0"/>
              <a:t>.”</a:t>
            </a:r>
            <a:endParaRPr lang="en-AU" sz="2000" dirty="0"/>
          </a:p>
          <a:p>
            <a:pPr marL="0" indent="0">
              <a:buNone/>
            </a:pPr>
            <a:endParaRPr lang="en-AU" sz="2000" dirty="0"/>
          </a:p>
          <a:p>
            <a:pPr marL="0" indent="0">
              <a:buNone/>
            </a:pPr>
            <a:endParaRPr lang="en-AU" sz="2000" dirty="0"/>
          </a:p>
        </p:txBody>
      </p:sp>
      <p:pic>
        <p:nvPicPr>
          <p:cNvPr id="6" name="Picture 5"/>
          <p:cNvPicPr>
            <a:picLocks noChangeAspect="1"/>
          </p:cNvPicPr>
          <p:nvPr/>
        </p:nvPicPr>
        <p:blipFill rotWithShape="1">
          <a:blip r:embed="rId2"/>
          <a:srcRect l="18114" r="7167"/>
          <a:stretch/>
        </p:blipFill>
        <p:spPr>
          <a:xfrm>
            <a:off x="-108692" y="0"/>
            <a:ext cx="3695700" cy="6858000"/>
          </a:xfrm>
          <a:prstGeom prst="rect">
            <a:avLst/>
          </a:prstGeom>
        </p:spPr>
      </p:pic>
    </p:spTree>
    <p:extLst>
      <p:ext uri="{BB962C8B-B14F-4D97-AF65-F5344CB8AC3E}">
        <p14:creationId xmlns:p14="http://schemas.microsoft.com/office/powerpoint/2010/main" val="1082474"/>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is Homer trying to say about love?</a:t>
            </a:r>
            <a:endParaRPr lang="en-AU" dirty="0"/>
          </a:p>
        </p:txBody>
      </p:sp>
      <p:sp>
        <p:nvSpPr>
          <p:cNvPr id="3" name="Content Placeholder 2"/>
          <p:cNvSpPr>
            <a:spLocks noGrp="1"/>
          </p:cNvSpPr>
          <p:nvPr>
            <p:ph idx="1"/>
          </p:nvPr>
        </p:nvSpPr>
        <p:spPr/>
        <p:txBody>
          <a:bodyPr>
            <a:normAutofit/>
          </a:bodyPr>
          <a:lstStyle/>
          <a:p>
            <a:pPr marL="0" indent="0">
              <a:buNone/>
            </a:pPr>
            <a:r>
              <a:rPr lang="en-AU" sz="2400" dirty="0"/>
              <a:t>The love that Penelope and Odysseus share is unconditional and it is through this demonstration of unconditional love that Homer creates a stark contrast to the other concepts of love that manifest through the characters of, Calypso, and Circe. </a:t>
            </a:r>
            <a:r>
              <a:rPr lang="en-AU" sz="2400" dirty="0" smtClean="0"/>
              <a:t>It </a:t>
            </a:r>
            <a:r>
              <a:rPr lang="en-AU" sz="2400" dirty="0"/>
              <a:t>could be argued that </a:t>
            </a:r>
            <a:r>
              <a:rPr lang="en-AU" sz="2400" dirty="0" smtClean="0"/>
              <a:t>Homer </a:t>
            </a:r>
            <a:r>
              <a:rPr lang="en-AU" sz="2400" dirty="0"/>
              <a:t>is trying to prove that the perfect concept of love, is the love that Odysseus and Penelope </a:t>
            </a:r>
            <a:r>
              <a:rPr lang="en-AU" sz="2400" dirty="0" smtClean="0"/>
              <a:t>share, as despite the circumstances surrounding these characters they are destined to return to each other, and it is this love for </a:t>
            </a:r>
            <a:r>
              <a:rPr lang="en-AU" sz="2400" dirty="0"/>
              <a:t>Penelope </a:t>
            </a:r>
            <a:r>
              <a:rPr lang="en-AU" sz="2400" dirty="0" smtClean="0"/>
              <a:t>that drives the story</a:t>
            </a:r>
          </a:p>
        </p:txBody>
      </p:sp>
    </p:spTree>
    <p:extLst>
      <p:ext uri="{BB962C8B-B14F-4D97-AF65-F5344CB8AC3E}">
        <p14:creationId xmlns:p14="http://schemas.microsoft.com/office/powerpoint/2010/main" val="285542097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latin typeface="Century Gothic" panose="020B0502020202020204" pitchFamily="34" charset="0"/>
              </a:rPr>
              <a:t>Ancient Greek concepts of love -  </a:t>
            </a:r>
            <a:endParaRPr lang="en-AU" dirty="0">
              <a:latin typeface="Century Gothic" panose="020B0502020202020204" pitchFamily="34" charset="0"/>
            </a:endParaRPr>
          </a:p>
        </p:txBody>
      </p:sp>
      <p:sp>
        <p:nvSpPr>
          <p:cNvPr id="3" name="Content Placeholder 2"/>
          <p:cNvSpPr>
            <a:spLocks noGrp="1"/>
          </p:cNvSpPr>
          <p:nvPr>
            <p:ph idx="1"/>
          </p:nvPr>
        </p:nvSpPr>
        <p:spPr/>
        <p:txBody>
          <a:bodyPr/>
          <a:lstStyle/>
          <a:p>
            <a:pPr marL="0" indent="0">
              <a:buNone/>
            </a:pPr>
            <a:r>
              <a:rPr lang="en-AU" dirty="0" smtClean="0"/>
              <a:t>The </a:t>
            </a:r>
            <a:r>
              <a:rPr lang="en-AU" dirty="0"/>
              <a:t>Ancient Greeks had many different concepts of love most of which are demonstrated through the women in ‘The Odyssey’. For the ancient Greeks, 'love' was categorized into distinct words, each representing a different kind of infatuation, rather than generalizing all facets of 'love' into a single word. </a:t>
            </a:r>
          </a:p>
          <a:p>
            <a:endParaRPr lang="en-AU" dirty="0"/>
          </a:p>
        </p:txBody>
      </p:sp>
    </p:spTree>
    <p:extLst>
      <p:ext uri="{BB962C8B-B14F-4D97-AF65-F5344CB8AC3E}">
        <p14:creationId xmlns:p14="http://schemas.microsoft.com/office/powerpoint/2010/main" val="1764189258"/>
      </p:ext>
    </p:extLst>
  </p:cSld>
  <p:clrMapOvr>
    <a:masterClrMapping/>
  </p:clrMapOvr>
  <p:transition spd="med" advTm="17000">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316" y="365125"/>
            <a:ext cx="7423483" cy="1325563"/>
          </a:xfrm>
        </p:spPr>
        <p:txBody>
          <a:bodyPr/>
          <a:lstStyle/>
          <a:p>
            <a:r>
              <a:rPr lang="en-AU" dirty="0" smtClean="0"/>
              <a:t>Mania - </a:t>
            </a:r>
            <a:r>
              <a:rPr lang="en-AU" i="1" dirty="0" smtClean="0"/>
              <a:t>Obsessive </a:t>
            </a:r>
            <a:r>
              <a:rPr lang="en-AU" i="1" dirty="0"/>
              <a:t>L</a:t>
            </a:r>
            <a:r>
              <a:rPr lang="en-AU" i="1" dirty="0" smtClean="0"/>
              <a:t>ove</a:t>
            </a:r>
            <a:endParaRPr lang="en-AU" i="1" dirty="0"/>
          </a:p>
        </p:txBody>
      </p:sp>
      <p:sp>
        <p:nvSpPr>
          <p:cNvPr id="4" name="Content Placeholder 3"/>
          <p:cNvSpPr>
            <a:spLocks noGrp="1"/>
          </p:cNvSpPr>
          <p:nvPr>
            <p:ph sz="half" idx="2"/>
          </p:nvPr>
        </p:nvSpPr>
        <p:spPr>
          <a:xfrm>
            <a:off x="3930316" y="1690688"/>
            <a:ext cx="7924800" cy="4486275"/>
          </a:xfrm>
        </p:spPr>
        <p:txBody>
          <a:bodyPr/>
          <a:lstStyle/>
          <a:p>
            <a:pPr marL="0" indent="0">
              <a:buNone/>
            </a:pPr>
            <a:r>
              <a:rPr lang="en-AU" dirty="0" smtClean="0"/>
              <a:t>Stalking behaviours</a:t>
            </a:r>
            <a:r>
              <a:rPr lang="en-AU" dirty="0"/>
              <a:t>, co-dependency, extreme jealousy, and violence are all symptoms of Mania. Love </a:t>
            </a:r>
            <a:r>
              <a:rPr lang="en-AU" dirty="0" smtClean="0"/>
              <a:t>is thought to help those with </a:t>
            </a:r>
            <a:r>
              <a:rPr lang="en-AU" dirty="0"/>
              <a:t>low self-esteem, and Mania sufferers are desperate to keep the sense of self-value that their desired partner provides. </a:t>
            </a:r>
          </a:p>
          <a:p>
            <a:endParaRPr lang="en-AU" dirty="0"/>
          </a:p>
        </p:txBody>
      </p:sp>
      <p:pic>
        <p:nvPicPr>
          <p:cNvPr id="7" name="Picture 6"/>
          <p:cNvPicPr>
            <a:picLocks noChangeAspect="1"/>
          </p:cNvPicPr>
          <p:nvPr/>
        </p:nvPicPr>
        <p:blipFill rotWithShape="1">
          <a:blip r:embed="rId2"/>
          <a:srcRect l="16744" r="13488"/>
          <a:stretch/>
        </p:blipFill>
        <p:spPr>
          <a:xfrm>
            <a:off x="1" y="0"/>
            <a:ext cx="3609474" cy="6858000"/>
          </a:xfrm>
          <a:prstGeom prst="rect">
            <a:avLst/>
          </a:prstGeom>
        </p:spPr>
      </p:pic>
    </p:spTree>
    <p:extLst>
      <p:ext uri="{BB962C8B-B14F-4D97-AF65-F5344CB8AC3E}">
        <p14:creationId xmlns:p14="http://schemas.microsoft.com/office/powerpoint/2010/main" val="698862754"/>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045" y="268872"/>
            <a:ext cx="7395755" cy="1325563"/>
          </a:xfrm>
        </p:spPr>
        <p:txBody>
          <a:bodyPr/>
          <a:lstStyle/>
          <a:p>
            <a:r>
              <a:rPr lang="en-AU" dirty="0" smtClean="0">
                <a:latin typeface="Century Gothic" panose="020B0502020202020204" pitchFamily="34" charset="0"/>
              </a:rPr>
              <a:t>Calypso -</a:t>
            </a:r>
            <a:endParaRPr lang="en-AU" dirty="0">
              <a:latin typeface="Century Gothic" panose="020B0502020202020204" pitchFamily="34" charset="0"/>
            </a:endParaRPr>
          </a:p>
        </p:txBody>
      </p:sp>
      <p:sp>
        <p:nvSpPr>
          <p:cNvPr id="3" name="Content Placeholder 2"/>
          <p:cNvSpPr>
            <a:spLocks noGrp="1"/>
          </p:cNvSpPr>
          <p:nvPr>
            <p:ph idx="1"/>
          </p:nvPr>
        </p:nvSpPr>
        <p:spPr>
          <a:xfrm>
            <a:off x="3958045" y="1299410"/>
            <a:ext cx="7916091" cy="5172663"/>
          </a:xfrm>
        </p:spPr>
        <p:txBody>
          <a:bodyPr>
            <a:normAutofit/>
          </a:bodyPr>
          <a:lstStyle/>
          <a:p>
            <a:pPr marL="0" indent="0">
              <a:buNone/>
            </a:pPr>
            <a:endParaRPr lang="en-AU" sz="2000" dirty="0" smtClean="0"/>
          </a:p>
          <a:p>
            <a:pPr marL="0" indent="0">
              <a:buNone/>
            </a:pPr>
            <a:r>
              <a:rPr lang="en-AU" sz="2000" dirty="0" smtClean="0"/>
              <a:t>Calypso </a:t>
            </a:r>
            <a:r>
              <a:rPr lang="en-AU" sz="2000" dirty="0"/>
              <a:t>could be seen as a representation of mania as her infatuation for Odysseus results in him being held captive on her island for 7 years with the end goal of making him her immortal </a:t>
            </a:r>
            <a:r>
              <a:rPr lang="en-AU" sz="2000" dirty="0" smtClean="0"/>
              <a:t>husband</a:t>
            </a:r>
            <a:r>
              <a:rPr lang="en-AU" sz="2000" dirty="0"/>
              <a:t>. She was desperate for Odysseus to return her feelings and was willing to give anything for him as a result. </a:t>
            </a:r>
            <a:endParaRPr lang="en-AU" sz="2000" dirty="0" smtClean="0"/>
          </a:p>
          <a:p>
            <a:pPr marL="0" indent="0">
              <a:buNone/>
            </a:pPr>
            <a:endParaRPr lang="en-AU" sz="2000" dirty="0"/>
          </a:p>
          <a:p>
            <a:pPr marL="0" indent="0">
              <a:buNone/>
            </a:pPr>
            <a:r>
              <a:rPr lang="en-AU" sz="2000" dirty="0" smtClean="0"/>
              <a:t>Odysseus </a:t>
            </a:r>
            <a:r>
              <a:rPr lang="en-AU" sz="2000" dirty="0"/>
              <a:t>has no emotional connection to Calypso whatsoever and although he may share a sexual relationship with her</a:t>
            </a:r>
            <a:r>
              <a:rPr lang="en-AU" sz="2000" i="1" dirty="0"/>
              <a:t>, </a:t>
            </a:r>
            <a:r>
              <a:rPr lang="en-AU" sz="2000" i="1" dirty="0" smtClean="0"/>
              <a:t>‘At nights its true he had to sleep with her in the vaulted cavern, cold lover, ardent lady’.  </a:t>
            </a:r>
            <a:r>
              <a:rPr lang="en-AU" sz="2000" dirty="0" smtClean="0"/>
              <a:t>To put in simpler terms, Odysseus </a:t>
            </a:r>
            <a:r>
              <a:rPr lang="en-AU" sz="2000" dirty="0"/>
              <a:t>is more than </a:t>
            </a:r>
            <a:r>
              <a:rPr lang="en-AU" sz="2000" dirty="0" smtClean="0"/>
              <a:t>reluctant in the matter  and does so as if to </a:t>
            </a:r>
            <a:r>
              <a:rPr lang="en-AU" sz="2000" i="1" dirty="0" smtClean="0"/>
              <a:t>appease </a:t>
            </a:r>
            <a:r>
              <a:rPr lang="en-AU" sz="2000" i="1" dirty="0"/>
              <a:t>her. </a:t>
            </a:r>
          </a:p>
          <a:p>
            <a:pPr marL="0" indent="0">
              <a:buNone/>
            </a:pPr>
            <a:endParaRPr lang="en-AU" sz="2000" dirty="0"/>
          </a:p>
        </p:txBody>
      </p:sp>
      <p:pic>
        <p:nvPicPr>
          <p:cNvPr id="4" name="Picture 3"/>
          <p:cNvPicPr>
            <a:picLocks noChangeAspect="1"/>
          </p:cNvPicPr>
          <p:nvPr/>
        </p:nvPicPr>
        <p:blipFill rotWithShape="1">
          <a:blip r:embed="rId2"/>
          <a:srcRect l="28857"/>
          <a:stretch/>
        </p:blipFill>
        <p:spPr>
          <a:xfrm>
            <a:off x="0" y="0"/>
            <a:ext cx="3518972" cy="6858000"/>
          </a:xfrm>
          <a:prstGeom prst="rect">
            <a:avLst/>
          </a:prstGeom>
        </p:spPr>
      </p:pic>
    </p:spTree>
    <p:extLst>
      <p:ext uri="{BB962C8B-B14F-4D97-AF65-F5344CB8AC3E}">
        <p14:creationId xmlns:p14="http://schemas.microsoft.com/office/powerpoint/2010/main" val="205050901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983" y="365125"/>
            <a:ext cx="7408817" cy="1325563"/>
          </a:xfrm>
        </p:spPr>
        <p:txBody>
          <a:bodyPr/>
          <a:lstStyle/>
          <a:p>
            <a:r>
              <a:rPr lang="en-AU" dirty="0" err="1" smtClean="0"/>
              <a:t>Ludus</a:t>
            </a:r>
            <a:r>
              <a:rPr lang="en-AU" dirty="0" smtClean="0"/>
              <a:t> - </a:t>
            </a:r>
            <a:r>
              <a:rPr lang="en-AU" i="1" dirty="0"/>
              <a:t>Playful </a:t>
            </a:r>
            <a:r>
              <a:rPr lang="en-AU" i="1" dirty="0" smtClean="0"/>
              <a:t>Love</a:t>
            </a:r>
            <a:endParaRPr lang="en-AU" i="1" dirty="0"/>
          </a:p>
        </p:txBody>
      </p:sp>
      <p:sp>
        <p:nvSpPr>
          <p:cNvPr id="4" name="Content Placeholder 3"/>
          <p:cNvSpPr>
            <a:spLocks noGrp="1"/>
          </p:cNvSpPr>
          <p:nvPr>
            <p:ph sz="half" idx="2"/>
          </p:nvPr>
        </p:nvSpPr>
        <p:spPr>
          <a:xfrm>
            <a:off x="3944983" y="1825625"/>
            <a:ext cx="7408817" cy="4351338"/>
          </a:xfrm>
        </p:spPr>
        <p:txBody>
          <a:bodyPr>
            <a:normAutofit/>
          </a:bodyPr>
          <a:lstStyle/>
          <a:p>
            <a:pPr marL="0" indent="0">
              <a:buNone/>
            </a:pPr>
            <a:r>
              <a:rPr lang="en-AU" dirty="0" err="1" smtClean="0"/>
              <a:t>Ludus</a:t>
            </a:r>
            <a:r>
              <a:rPr lang="en-AU" dirty="0" smtClean="0"/>
              <a:t> </a:t>
            </a:r>
            <a:r>
              <a:rPr lang="en-AU" dirty="0"/>
              <a:t>is playful or uncommitted love. It can involve activities such as teasing and dancing, or more overt flirting, seducing, and conjugating. The focus is on fun, and sometimes on conquest, with no strings attached.</a:t>
            </a:r>
          </a:p>
          <a:p>
            <a:endParaRPr lang="en-AU" dirty="0"/>
          </a:p>
        </p:txBody>
      </p:sp>
      <p:pic>
        <p:nvPicPr>
          <p:cNvPr id="9" name="Content Placeholder 8"/>
          <p:cNvPicPr>
            <a:picLocks noGrp="1" noChangeAspect="1"/>
          </p:cNvPicPr>
          <p:nvPr>
            <p:ph sz="half" idx="1"/>
          </p:nvPr>
        </p:nvPicPr>
        <p:blipFill rotWithShape="1">
          <a:blip r:embed="rId2"/>
          <a:srcRect l="14091" r="17153"/>
          <a:stretch/>
        </p:blipFill>
        <p:spPr>
          <a:xfrm>
            <a:off x="0" y="0"/>
            <a:ext cx="3540034" cy="6858000"/>
          </a:xfrm>
          <a:prstGeom prst="rect">
            <a:avLst/>
          </a:prstGeom>
        </p:spPr>
      </p:pic>
    </p:spTree>
    <p:extLst>
      <p:ext uri="{BB962C8B-B14F-4D97-AF65-F5344CB8AC3E}">
        <p14:creationId xmlns:p14="http://schemas.microsoft.com/office/powerpoint/2010/main" val="167350748"/>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3422469" cy="6900861"/>
          </a:xfrm>
          <a:prstGeom prst="rect">
            <a:avLst/>
          </a:prstGeom>
        </p:spPr>
      </p:pic>
      <p:sp>
        <p:nvSpPr>
          <p:cNvPr id="16" name="Title 15"/>
          <p:cNvSpPr>
            <a:spLocks noGrp="1"/>
          </p:cNvSpPr>
          <p:nvPr>
            <p:ph type="title"/>
          </p:nvPr>
        </p:nvSpPr>
        <p:spPr>
          <a:xfrm>
            <a:off x="3914274" y="284915"/>
            <a:ext cx="7439525" cy="1325563"/>
          </a:xfrm>
        </p:spPr>
        <p:txBody>
          <a:bodyPr/>
          <a:lstStyle/>
          <a:p>
            <a:r>
              <a:rPr lang="en-AU" dirty="0" smtClean="0">
                <a:latin typeface="Century Gothic" panose="020B0502020202020204" pitchFamily="34" charset="0"/>
              </a:rPr>
              <a:t>Circe - </a:t>
            </a:r>
            <a:endParaRPr lang="en-AU" dirty="0">
              <a:latin typeface="Century Gothic" panose="020B0502020202020204" pitchFamily="34" charset="0"/>
            </a:endParaRPr>
          </a:p>
        </p:txBody>
      </p:sp>
      <p:sp>
        <p:nvSpPr>
          <p:cNvPr id="2" name="TextBox 1"/>
          <p:cNvSpPr txBox="1"/>
          <p:nvPr/>
        </p:nvSpPr>
        <p:spPr>
          <a:xfrm>
            <a:off x="3914274" y="1489166"/>
            <a:ext cx="7959863" cy="4093428"/>
          </a:xfrm>
          <a:prstGeom prst="rect">
            <a:avLst/>
          </a:prstGeom>
          <a:noFill/>
        </p:spPr>
        <p:txBody>
          <a:bodyPr wrap="square" rtlCol="0">
            <a:spAutoFit/>
          </a:bodyPr>
          <a:lstStyle/>
          <a:p>
            <a:r>
              <a:rPr lang="en-AU" sz="2000" i="1" dirty="0"/>
              <a:t>A physical manifestation of </a:t>
            </a:r>
            <a:r>
              <a:rPr lang="en-AU" sz="2000" i="1" dirty="0" err="1"/>
              <a:t>ludus</a:t>
            </a:r>
            <a:r>
              <a:rPr lang="en-AU" sz="2000" i="1" dirty="0"/>
              <a:t>, Circe has no interest in an emotional attachment with Odysseus rather a sexual relationship. </a:t>
            </a:r>
            <a:r>
              <a:rPr lang="en-AU" sz="2000" i="1" dirty="0" smtClean="0"/>
              <a:t>She has no interest in courting, ‘but </a:t>
            </a:r>
            <a:r>
              <a:rPr lang="en-AU" sz="2000" i="1" dirty="0"/>
              <a:t>now put up your sword and come with me to my bed, so that in making love we may learn to trust one another</a:t>
            </a:r>
            <a:r>
              <a:rPr lang="en-AU" sz="2000" i="1" dirty="0" smtClean="0"/>
              <a:t>’)  </a:t>
            </a:r>
            <a:r>
              <a:rPr lang="en-AU" sz="2000" i="1" dirty="0"/>
              <a:t>Her disinterest in emotional attachment is a stark contrast to the relationship he shares with his wife, and when it is time for Odysseus to leave </a:t>
            </a:r>
            <a:r>
              <a:rPr lang="en-AU" sz="2000" i="1" dirty="0" smtClean="0"/>
              <a:t>he does not find it difficult, and neither does she.  The </a:t>
            </a:r>
            <a:r>
              <a:rPr lang="en-AU" sz="2000" i="1" dirty="0"/>
              <a:t>‘love’ that Circe and Odysseus share </a:t>
            </a:r>
            <a:r>
              <a:rPr lang="en-AU" sz="2000" i="1" dirty="0" smtClean="0"/>
              <a:t>is hollow, shallow and </a:t>
            </a:r>
            <a:r>
              <a:rPr lang="en-AU" sz="2000" i="1" dirty="0"/>
              <a:t>two dimensional, as there is nothing connecting the characters deeply, nothing worth fighting </a:t>
            </a:r>
            <a:r>
              <a:rPr lang="en-AU" sz="2000" i="1" dirty="0" smtClean="0"/>
              <a:t>for, resulting in a short lived relationship. </a:t>
            </a:r>
          </a:p>
          <a:p>
            <a:endParaRPr lang="en-AU" sz="2000" i="1" dirty="0" smtClean="0"/>
          </a:p>
          <a:p>
            <a:endParaRPr lang="en-AU" sz="2000" dirty="0"/>
          </a:p>
          <a:p>
            <a:endParaRPr lang="en-AU" sz="2000" dirty="0"/>
          </a:p>
        </p:txBody>
      </p:sp>
    </p:spTree>
    <p:extLst>
      <p:ext uri="{BB962C8B-B14F-4D97-AF65-F5344CB8AC3E}">
        <p14:creationId xmlns:p14="http://schemas.microsoft.com/office/powerpoint/2010/main" val="2448189531"/>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46359" y="365125"/>
            <a:ext cx="7892715" cy="1325563"/>
          </a:xfrm>
        </p:spPr>
        <p:txBody>
          <a:bodyPr/>
          <a:lstStyle/>
          <a:p>
            <a:r>
              <a:rPr lang="en-AU" dirty="0" err="1" smtClean="0"/>
              <a:t>Philia</a:t>
            </a:r>
            <a:r>
              <a:rPr lang="en-AU" dirty="0" smtClean="0"/>
              <a:t> - </a:t>
            </a:r>
            <a:r>
              <a:rPr lang="en-AU" i="1" dirty="0" smtClean="0"/>
              <a:t>Affectionate Love</a:t>
            </a:r>
            <a:endParaRPr lang="en-AU" i="1" dirty="0"/>
          </a:p>
        </p:txBody>
      </p:sp>
      <p:sp>
        <p:nvSpPr>
          <p:cNvPr id="7" name="Content Placeholder 6"/>
          <p:cNvSpPr>
            <a:spLocks noGrp="1"/>
          </p:cNvSpPr>
          <p:nvPr>
            <p:ph sz="half" idx="2"/>
          </p:nvPr>
        </p:nvSpPr>
        <p:spPr>
          <a:xfrm>
            <a:off x="3946359" y="1825625"/>
            <a:ext cx="7892716" cy="4462880"/>
          </a:xfrm>
        </p:spPr>
        <p:txBody>
          <a:bodyPr/>
          <a:lstStyle/>
          <a:p>
            <a:pPr marL="0" indent="0">
              <a:buNone/>
            </a:pPr>
            <a:r>
              <a:rPr lang="en-AU" dirty="0" err="1"/>
              <a:t>Philia</a:t>
            </a:r>
            <a:r>
              <a:rPr lang="en-AU" dirty="0"/>
              <a:t> is an affectionate and tender platonic love, most commonly translated into ‘friendship’. </a:t>
            </a:r>
            <a:r>
              <a:rPr lang="en-AU" dirty="0" err="1" smtClean="0"/>
              <a:t>Philia</a:t>
            </a:r>
            <a:r>
              <a:rPr lang="en-AU" dirty="0" smtClean="0"/>
              <a:t> </a:t>
            </a:r>
            <a:r>
              <a:rPr lang="en-AU" dirty="0"/>
              <a:t>is the most general kind of love and was most often talked about in the context of shared goodwill. </a:t>
            </a:r>
          </a:p>
          <a:p>
            <a:pPr marL="0" indent="0">
              <a:buNone/>
            </a:pPr>
            <a:endParaRPr lang="en-AU" dirty="0" smtClean="0"/>
          </a:p>
          <a:p>
            <a:pPr marL="0" indent="0">
              <a:buNone/>
            </a:pPr>
            <a:endParaRPr lang="en-AU" dirty="0"/>
          </a:p>
        </p:txBody>
      </p:sp>
      <p:pic>
        <p:nvPicPr>
          <p:cNvPr id="9" name="Picture 8"/>
          <p:cNvPicPr>
            <a:picLocks noChangeAspect="1"/>
          </p:cNvPicPr>
          <p:nvPr/>
        </p:nvPicPr>
        <p:blipFill rotWithShape="1">
          <a:blip r:embed="rId2"/>
          <a:srcRect l="55370" r="2886"/>
          <a:stretch/>
        </p:blipFill>
        <p:spPr>
          <a:xfrm>
            <a:off x="0" y="0"/>
            <a:ext cx="3593432" cy="6858000"/>
          </a:xfrm>
          <a:prstGeom prst="rect">
            <a:avLst/>
          </a:prstGeom>
        </p:spPr>
      </p:pic>
    </p:spTree>
    <p:extLst>
      <p:ext uri="{BB962C8B-B14F-4D97-AF65-F5344CB8AC3E}">
        <p14:creationId xmlns:p14="http://schemas.microsoft.com/office/powerpoint/2010/main" val="1354645972"/>
      </p:ext>
    </p:extLst>
  </p:cSld>
  <p:clrMapOvr>
    <a:masterClrMapping/>
  </p:clrMapOvr>
  <p:transition spd="med" advTm="1500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30316" y="284916"/>
            <a:ext cx="7908757" cy="1223042"/>
          </a:xfrm>
        </p:spPr>
        <p:txBody>
          <a:bodyPr/>
          <a:lstStyle/>
          <a:p>
            <a:r>
              <a:rPr lang="en-AU" dirty="0" err="1" smtClean="0"/>
              <a:t>Athene</a:t>
            </a:r>
            <a:r>
              <a:rPr lang="en-AU" dirty="0" smtClean="0"/>
              <a:t> - </a:t>
            </a:r>
            <a:endParaRPr lang="en-AU" dirty="0"/>
          </a:p>
        </p:txBody>
      </p:sp>
      <p:sp>
        <p:nvSpPr>
          <p:cNvPr id="6" name="Content Placeholder 5"/>
          <p:cNvSpPr>
            <a:spLocks noGrp="1"/>
          </p:cNvSpPr>
          <p:nvPr>
            <p:ph sz="half" idx="2"/>
          </p:nvPr>
        </p:nvSpPr>
        <p:spPr>
          <a:xfrm>
            <a:off x="3930317" y="1315453"/>
            <a:ext cx="7908756" cy="4957763"/>
          </a:xfrm>
        </p:spPr>
        <p:txBody>
          <a:bodyPr>
            <a:normAutofit/>
          </a:bodyPr>
          <a:lstStyle/>
          <a:p>
            <a:pPr marL="0" indent="0">
              <a:buNone/>
            </a:pPr>
            <a:r>
              <a:rPr lang="en-AU" sz="2000" dirty="0" smtClean="0"/>
              <a:t>The relationship that Odysseus and </a:t>
            </a:r>
            <a:r>
              <a:rPr lang="en-AU" sz="2000" dirty="0" err="1" smtClean="0"/>
              <a:t>Athene</a:t>
            </a:r>
            <a:r>
              <a:rPr lang="en-AU" sz="2000" dirty="0" smtClean="0"/>
              <a:t> Share is quite complex,  it is </a:t>
            </a:r>
            <a:r>
              <a:rPr lang="en-AU" sz="2000" dirty="0"/>
              <a:t>o</a:t>
            </a:r>
            <a:r>
              <a:rPr lang="en-AU" sz="2000" dirty="0" smtClean="0"/>
              <a:t>bvious that </a:t>
            </a:r>
            <a:r>
              <a:rPr lang="en-AU" sz="2000" dirty="0" err="1" smtClean="0"/>
              <a:t>Athene</a:t>
            </a:r>
            <a:r>
              <a:rPr lang="en-AU" sz="2000" dirty="0" smtClean="0"/>
              <a:t> cares for Odysseus, but not in the way that  the other characters in </a:t>
            </a:r>
            <a:r>
              <a:rPr lang="en-AU" sz="2000" i="1" dirty="0" smtClean="0"/>
              <a:t>‘The Odyssey’  do .</a:t>
            </a:r>
            <a:r>
              <a:rPr lang="en-AU" sz="2000" dirty="0" err="1" smtClean="0"/>
              <a:t>Athene</a:t>
            </a:r>
            <a:r>
              <a:rPr lang="en-AU" sz="2000" dirty="0" smtClean="0"/>
              <a:t> </a:t>
            </a:r>
            <a:r>
              <a:rPr lang="en-AU" sz="2000" dirty="0"/>
              <a:t>admires Odysseus as she </a:t>
            </a:r>
            <a:r>
              <a:rPr lang="en-AU" sz="2000" dirty="0" smtClean="0"/>
              <a:t>is able to see herself </a:t>
            </a:r>
            <a:r>
              <a:rPr lang="en-AU" sz="2000" dirty="0"/>
              <a:t>in </a:t>
            </a:r>
            <a:r>
              <a:rPr lang="en-AU" sz="2000" dirty="0" smtClean="0"/>
              <a:t>him,  the traits that make him a fierce warrior are those she is able to recognise in herself.  To an extent it could be argued that </a:t>
            </a:r>
            <a:r>
              <a:rPr lang="en-AU" sz="2000" dirty="0" err="1" smtClean="0"/>
              <a:t>Athene</a:t>
            </a:r>
            <a:r>
              <a:rPr lang="en-AU" sz="2000" dirty="0" smtClean="0"/>
              <a:t> is in love with Odysseus however, platonically. </a:t>
            </a:r>
            <a:r>
              <a:rPr lang="en-AU" sz="2000" dirty="0" err="1" smtClean="0"/>
              <a:t>Athene</a:t>
            </a:r>
            <a:r>
              <a:rPr lang="en-AU" sz="2000" dirty="0" smtClean="0"/>
              <a:t> </a:t>
            </a:r>
            <a:r>
              <a:rPr lang="en-AU" sz="2000" dirty="0"/>
              <a:t>looks out for </a:t>
            </a:r>
            <a:r>
              <a:rPr lang="en-AU" sz="2000" dirty="0" smtClean="0"/>
              <a:t>Odysseus and is with him every step of the way, </a:t>
            </a:r>
            <a:r>
              <a:rPr lang="en-AU" sz="2000" dirty="0" err="1" smtClean="0"/>
              <a:t>Athene</a:t>
            </a:r>
            <a:r>
              <a:rPr lang="en-AU" sz="2000" dirty="0" smtClean="0"/>
              <a:t> could be seen as  a representation of ‘</a:t>
            </a:r>
            <a:r>
              <a:rPr lang="en-AU" sz="2000" dirty="0" err="1" smtClean="0"/>
              <a:t>Philia</a:t>
            </a:r>
            <a:r>
              <a:rPr lang="en-AU" sz="2000" dirty="0" smtClean="0"/>
              <a:t>’ as her unfailing love for Odysseus is similar </a:t>
            </a:r>
            <a:r>
              <a:rPr lang="en-AU" sz="2000" dirty="0"/>
              <a:t>to the bond </a:t>
            </a:r>
            <a:r>
              <a:rPr lang="en-AU" sz="2000" dirty="0" smtClean="0"/>
              <a:t>of a mother and son,  she guides him through many hardships and acts as a friend and close ally to him at times. It is </a:t>
            </a:r>
            <a:r>
              <a:rPr lang="en-AU" sz="2000" dirty="0" err="1"/>
              <a:t>A</a:t>
            </a:r>
            <a:r>
              <a:rPr lang="en-AU" sz="2000" dirty="0" err="1" smtClean="0"/>
              <a:t>thene</a:t>
            </a:r>
            <a:r>
              <a:rPr lang="en-AU" sz="2000" dirty="0" smtClean="0"/>
              <a:t> that is responsible for Odysseus’ return to Ithaca , ‘It is for Odysseus that my heart is wrung, the wise and unlucky Odysseus, who has been parted so long from all his friends’, and it is with this simple statement that the journey of  Odysseus begins. </a:t>
            </a:r>
            <a:endParaRPr lang="en-AU" sz="2000" dirty="0"/>
          </a:p>
        </p:txBody>
      </p:sp>
      <p:pic>
        <p:nvPicPr>
          <p:cNvPr id="7" name="Picture 6"/>
          <p:cNvPicPr>
            <a:picLocks noChangeAspect="1"/>
          </p:cNvPicPr>
          <p:nvPr/>
        </p:nvPicPr>
        <p:blipFill rotWithShape="1">
          <a:blip r:embed="rId2"/>
          <a:srcRect l="45780" t="234" r="14109" b="-234"/>
          <a:stretch/>
        </p:blipFill>
        <p:spPr>
          <a:xfrm>
            <a:off x="0" y="0"/>
            <a:ext cx="3577389" cy="6858000"/>
          </a:xfrm>
          <a:prstGeom prst="rect">
            <a:avLst/>
          </a:prstGeom>
        </p:spPr>
      </p:pic>
    </p:spTree>
    <p:extLst>
      <p:ext uri="{BB962C8B-B14F-4D97-AF65-F5344CB8AC3E}">
        <p14:creationId xmlns:p14="http://schemas.microsoft.com/office/powerpoint/2010/main" val="3264557943"/>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365125"/>
            <a:ext cx="7391399" cy="1325563"/>
          </a:xfrm>
        </p:spPr>
        <p:txBody>
          <a:bodyPr/>
          <a:lstStyle/>
          <a:p>
            <a:r>
              <a:rPr lang="en-AU" dirty="0" smtClean="0"/>
              <a:t>Pragma - </a:t>
            </a:r>
            <a:r>
              <a:rPr lang="en-AU" i="1" dirty="0" smtClean="0"/>
              <a:t>Enduring Love</a:t>
            </a:r>
            <a:endParaRPr lang="en-AU" i="1" dirty="0"/>
          </a:p>
        </p:txBody>
      </p:sp>
      <p:sp>
        <p:nvSpPr>
          <p:cNvPr id="4" name="Content Placeholder 3"/>
          <p:cNvSpPr>
            <a:spLocks noGrp="1"/>
          </p:cNvSpPr>
          <p:nvPr>
            <p:ph sz="half" idx="2"/>
          </p:nvPr>
        </p:nvSpPr>
        <p:spPr>
          <a:xfrm>
            <a:off x="3962400" y="1825625"/>
            <a:ext cx="7908758" cy="4351338"/>
          </a:xfrm>
        </p:spPr>
        <p:txBody>
          <a:bodyPr/>
          <a:lstStyle/>
          <a:p>
            <a:pPr marL="0" indent="0">
              <a:buNone/>
            </a:pPr>
            <a:r>
              <a:rPr lang="en-AU" dirty="0" smtClean="0"/>
              <a:t>Pragma </a:t>
            </a:r>
            <a:r>
              <a:rPr lang="en-AU" dirty="0"/>
              <a:t>is a kind of practical love founded on reason or duty and one’s longer-term interests. Sexual attraction takes a back seat in favour of personal qualities and compatibilities, shared goals. Patience, tolerance, and compromise are essential elements of pragma</a:t>
            </a:r>
          </a:p>
          <a:p>
            <a:endParaRPr lang="en-AU" dirty="0"/>
          </a:p>
        </p:txBody>
      </p:sp>
      <p:pic>
        <p:nvPicPr>
          <p:cNvPr id="5" name="Picture 4"/>
          <p:cNvPicPr>
            <a:picLocks noChangeAspect="1"/>
          </p:cNvPicPr>
          <p:nvPr/>
        </p:nvPicPr>
        <p:blipFill rotWithShape="1">
          <a:blip r:embed="rId2"/>
          <a:srcRect l="55263" r="7457"/>
          <a:stretch/>
        </p:blipFill>
        <p:spPr>
          <a:xfrm>
            <a:off x="0" y="0"/>
            <a:ext cx="3577390" cy="6858000"/>
          </a:xfrm>
          <a:prstGeom prst="rect">
            <a:avLst/>
          </a:prstGeom>
        </p:spPr>
      </p:pic>
    </p:spTree>
    <p:extLst>
      <p:ext uri="{BB962C8B-B14F-4D97-AF65-F5344CB8AC3E}">
        <p14:creationId xmlns:p14="http://schemas.microsoft.com/office/powerpoint/2010/main" val="3879975734"/>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2.xml.rels>&#65279;<?xml version="1.0" encoding="utf-8"?><Relationships xmlns="http://schemas.openxmlformats.org/package/2006/relationships"><Relationship Type="http://schemas.openxmlformats.org/officeDocument/2006/relationships/customXmlProps" Target="/customXML/itemProps2.xml" Id="Rd3c4172d526e4b2384ade4b889302c76" /></Relationships>
</file>

<file path=customXML/item2.xml><?xml version="1.0" encoding="utf-8"?>
<metadata xmlns="http://www.objective.com/ecm/document/metadata/CB029ECD6D85427BAD5E1D35DE4A29A4" version="1.0.0">
  <systemFields>
    <field name="Objective-Id">
      <value order="0">A744809</value>
    </field>
    <field name="Objective-Title">
      <value order="0">AT1 - Topic 6 - Literature - Love in Homer response (B+ grade)</value>
    </field>
    <field name="Objective-Description">
      <value order="0">AT1 exemplar</value>
    </field>
    <field name="Objective-CreationStamp">
      <value order="0">2018-07-12T00:48:52Z</value>
    </field>
    <field name="Objective-IsApproved">
      <value order="0">false</value>
    </field>
    <field name="Objective-IsPublished">
      <value order="0">true</value>
    </field>
    <field name="Objective-DatePublished">
      <value order="0">2018-07-20T03:26:12Z</value>
    </field>
    <field name="Objective-ModificationStamp">
      <value order="0">2018-07-20T03:26:12Z</value>
    </field>
    <field name="Objective-Owner">
      <value order="0">Janet Fletcher</value>
    </field>
    <field name="Objective-Path">
      <value order="0">Objective Global Folder:SACE Support Materials:SACE Support Materials Stage 2:Humanities and Social Sciences:Ancient Studies (from 2018):Tasks and student work</value>
    </field>
    <field name="Objective-Parent">
      <value order="0">Tasks and student work</value>
    </field>
    <field name="Objective-State">
      <value order="0">Published</value>
    </field>
    <field name="Objective-VersionId">
      <value order="0">vA1307208</value>
    </field>
    <field name="Objective-Version">
      <value order="0">2.0</value>
    </field>
    <field name="Objective-VersionNumber">
      <value order="0">2</value>
    </field>
    <field name="Objective-VersionComment">
      <value order="0">AT1 exemplar</value>
    </field>
    <field name="Objective-FileNumber">
      <value order="0">qA14517</value>
    </field>
    <field name="Objective-Classification">
      <value order="0"/>
    </field>
    <field name="Objective-Caveats">
      <value order="0"/>
    </field>
  </systemFields>
  <catalogues/>
</metadata>
</file>

<file path=customXML/itemProps2.xml><?xml version="1.0" encoding="utf-8"?>
<ds:datastoreItem xmlns:ds="http://schemas.openxmlformats.org/officeDocument/2006/customXml" ds:itemID="{5745109E-2DDF-40CB-AC2B-FF9B10C90820}">
  <ds:schemaRefs>
    <ds:schemaRef ds:uri="http://www.objective.com/ecm/document/metadata/CB029ECD6D85427BAD5E1D35DE4A29A4"/>
  </ds:schemaRefs>
</ds:datastoreItem>
</file>

<file path=docProps/app.xml><?xml version="1.0" encoding="utf-8"?>
<Properties xmlns="http://schemas.openxmlformats.org/officeDocument/2006/extended-properties" xmlns:vt="http://schemas.openxmlformats.org/officeDocument/2006/docPropsVTypes">
  <Template>Office Theme</Template>
  <TotalTime>1226</TotalTime>
  <Words>1175</Words>
  <Application>Microsoft Office PowerPoint</Application>
  <PresentationFormat>Widescreen</PresentationFormat>
  <Paragraphs>35</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Office Theme</vt:lpstr>
      <vt:lpstr>The theme of love</vt:lpstr>
      <vt:lpstr>Ancient Greek concepts of love -  </vt:lpstr>
      <vt:lpstr>Mania - Obsessive Love</vt:lpstr>
      <vt:lpstr>Calypso -</vt:lpstr>
      <vt:lpstr>Ludus - Playful Love</vt:lpstr>
      <vt:lpstr>Circe - </vt:lpstr>
      <vt:lpstr>Philia - Affectionate Love</vt:lpstr>
      <vt:lpstr>Athene - </vt:lpstr>
      <vt:lpstr>Pragma - Enduring Love</vt:lpstr>
      <vt:lpstr>Penelope - </vt:lpstr>
      <vt:lpstr>Agape - Selfless Love </vt:lpstr>
      <vt:lpstr>Odysseus -  </vt:lpstr>
      <vt:lpstr>What is Homer trying to say about love?</vt:lpstr>
    </vt:vector>
  </TitlesOfParts>
  <Company>St Mary's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theme of love</dc:title>
  <dc:creator>dawkinm</dc:creator>
  <cp:lastModifiedBy>Collins, Karen (SACE)</cp:lastModifiedBy>
  <cp:revision>52</cp:revision>
  <dcterms:created xsi:type="dcterms:W3CDTF">2017-03-24T04:10:43Z</dcterms:created>
  <dcterms:modified xsi:type="dcterms:W3CDTF">2018-07-20T03:26:08Z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A744809</vt:lpwstr>
  </property>
  <property fmtid="{D5CDD505-2E9C-101B-9397-08002B2CF9AE}" pid="4" name="Objective-Title">
    <vt:lpwstr>AT1 - Topic 6 - Literature - Love in Homer response (B+ grade)</vt:lpwstr>
  </property>
  <property fmtid="{D5CDD505-2E9C-101B-9397-08002B2CF9AE}" pid="5" name="Objective-Description">
    <vt:lpwstr>AT1 exemplar</vt:lpwstr>
  </property>
  <property fmtid="{D5CDD505-2E9C-101B-9397-08002B2CF9AE}" pid="6" name="Objective-CreationStamp">
    <vt:filetime>2018-07-12T00:48:52Z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2018-07-20T03:26:12Z</vt:filetime>
  </property>
  <property fmtid="{D5CDD505-2E9C-101B-9397-08002B2CF9AE}" pid="10" name="Objective-ModificationStamp">
    <vt:filetime>2018-07-20T03:26:12Z</vt:filetime>
  </property>
  <property fmtid="{D5CDD505-2E9C-101B-9397-08002B2CF9AE}" pid="11" name="Objective-Owner">
    <vt:lpwstr>Janet Fletcher</vt:lpwstr>
  </property>
  <property fmtid="{D5CDD505-2E9C-101B-9397-08002B2CF9AE}" pid="12" name="Objective-Path">
    <vt:lpwstr>Objective Global Folder:SACE Support Materials:SACE Support Materials Stage 2:Humanities and Social Sciences:Ancient Studies (from 2018):Tasks and student work</vt:lpwstr>
  </property>
  <property fmtid="{D5CDD505-2E9C-101B-9397-08002B2CF9AE}" pid="13" name="Objective-Parent">
    <vt:lpwstr>Tasks and student work</vt:lpwstr>
  </property>
  <property fmtid="{D5CDD505-2E9C-101B-9397-08002B2CF9AE}" pid="14" name="Objective-State">
    <vt:lpwstr>Published</vt:lpwstr>
  </property>
  <property fmtid="{D5CDD505-2E9C-101B-9397-08002B2CF9AE}" pid="15" name="Objective-VersionId">
    <vt:lpwstr>vA1307208</vt:lpwstr>
  </property>
  <property fmtid="{D5CDD505-2E9C-101B-9397-08002B2CF9AE}" pid="16" name="Objective-Version">
    <vt:lpwstr>2.0</vt:lpwstr>
  </property>
  <property fmtid="{D5CDD505-2E9C-101B-9397-08002B2CF9AE}" pid="17" name="Objective-VersionNumber">
    <vt:r8>2</vt:r8>
  </property>
  <property fmtid="{D5CDD505-2E9C-101B-9397-08002B2CF9AE}" pid="18" name="Objective-VersionComment">
    <vt:lpwstr>AT1 exemplar</vt:lpwstr>
  </property>
  <property fmtid="{D5CDD505-2E9C-101B-9397-08002B2CF9AE}" pid="19" name="Objective-FileNumber">
    <vt:lpwstr>qA14517</vt:lpwstr>
  </property>
  <property fmtid="{D5CDD505-2E9C-101B-9397-08002B2CF9AE}" pid="20" name="Objective-Classification">
    <vt:lpwstr/>
  </property>
  <property fmtid="{D5CDD505-2E9C-101B-9397-08002B2CF9AE}" pid="21" name="Objective-Caveats">
    <vt:lpwstr/>
  </property>
  <property fmtid="{D5CDD505-2E9C-101B-9397-08002B2CF9AE}" pid="22" name="Objective-Comment">
    <vt:lpwstr>AT1 exemplar</vt:lpwstr>
  </property>
</Properties>
</file>