
<file path=[Content_Types].xml><?xml version="1.0" encoding="utf-8"?>
<Types xmlns="http://schemas.openxmlformats.org/package/2006/content-types">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BD34D1C" w14:textId="77777777" w:rsidR="005D6C38" w:rsidRDefault="009B7824" w:rsidP="009414F8">
      <w:pPr>
        <w:pStyle w:val="Heading1"/>
        <w:spacing w:before="0"/>
        <w:rPr>
          <w:lang w:val="en-US"/>
        </w:rPr>
      </w:pPr>
      <w:r w:rsidRPr="005D6C38">
        <w:t>Learning</w:t>
      </w:r>
      <w:r w:rsidRPr="0027216E">
        <w:rPr>
          <w:lang w:val="en-US"/>
        </w:rPr>
        <w:t xml:space="preserve"> </w:t>
      </w:r>
      <w:r>
        <w:t>a</w:t>
      </w:r>
      <w:r w:rsidRPr="009B7824">
        <w:t>nd</w:t>
      </w:r>
      <w:r w:rsidRPr="0027216E">
        <w:rPr>
          <w:lang w:val="en-US"/>
        </w:rPr>
        <w:t xml:space="preserve"> </w:t>
      </w:r>
      <w:r w:rsidRPr="009B7824">
        <w:t>Assessment</w:t>
      </w:r>
      <w:r w:rsidRPr="0027216E">
        <w:rPr>
          <w:lang w:val="en-US"/>
        </w:rPr>
        <w:t xml:space="preserve"> Plan</w:t>
      </w:r>
      <w:r w:rsidR="0058125E">
        <w:rPr>
          <w:lang w:val="en-US"/>
        </w:rPr>
        <w:t xml:space="preserve"> Exemplar</w:t>
      </w:r>
    </w:p>
    <w:p w14:paraId="6441FD5E" w14:textId="77777777" w:rsidR="00FF5B14" w:rsidRPr="003D37AE" w:rsidRDefault="003D37AE" w:rsidP="00111A42">
      <w:pPr>
        <w:pStyle w:val="Subtitle"/>
        <w:spacing w:before="240"/>
      </w:pPr>
      <w:r w:rsidRPr="003D37AE">
        <w:t>Stage 1</w:t>
      </w:r>
      <w:r w:rsidR="00BD34C5" w:rsidRPr="003D37AE">
        <w:t xml:space="preserve"> </w:t>
      </w:r>
      <w:r w:rsidR="00944550" w:rsidRPr="003D37AE">
        <w:t xml:space="preserve">Modified: </w:t>
      </w:r>
      <w:r w:rsidRPr="003D37AE">
        <w:t>Mathematics</w:t>
      </w:r>
    </w:p>
    <w:p w14:paraId="52A1E2F4" w14:textId="77777777" w:rsidR="00153C12" w:rsidRPr="000B02FA" w:rsidRDefault="0058125E" w:rsidP="009B7824">
      <w:pPr>
        <w:rPr>
          <w:szCs w:val="20"/>
        </w:rPr>
      </w:pPr>
      <w:r>
        <w:rPr>
          <w:szCs w:val="20"/>
        </w:rPr>
        <w:t>Learning</w:t>
      </w:r>
      <w:r w:rsidR="00153C12" w:rsidRPr="000B02FA">
        <w:rPr>
          <w:szCs w:val="20"/>
        </w:rPr>
        <w:t xml:space="preserve"> and assessment plans are for </w:t>
      </w:r>
      <w:r w:rsidR="00153C12" w:rsidRPr="000B02FA">
        <w:rPr>
          <w:i/>
          <w:iCs/>
          <w:szCs w:val="20"/>
        </w:rPr>
        <w:t>school use only</w:t>
      </w:r>
      <w:r w:rsidR="00153C12" w:rsidRPr="000B02FA">
        <w:rPr>
          <w:szCs w:val="20"/>
        </w:rPr>
        <w:t xml:space="preserve">. </w:t>
      </w:r>
    </w:p>
    <w:p w14:paraId="278C8262" w14:textId="77777777" w:rsidR="00153C12" w:rsidRPr="00103F41" w:rsidRDefault="00153C12" w:rsidP="007117C2">
      <w:pPr>
        <w:pStyle w:val="ListParagraph"/>
      </w:pPr>
      <w:r w:rsidRPr="00103F41">
        <w:t xml:space="preserve">Teachers may make changes to the plan, retaining </w:t>
      </w:r>
      <w:r w:rsidRPr="007117C2">
        <w:t>alignment</w:t>
      </w:r>
      <w:r w:rsidRPr="00103F41">
        <w:t xml:space="preserve"> with the subject outline.  </w:t>
      </w:r>
    </w:p>
    <w:p w14:paraId="5472B7FA" w14:textId="77777777" w:rsidR="00153C12" w:rsidRPr="00103F41" w:rsidRDefault="00153C12" w:rsidP="00103F41">
      <w:pPr>
        <w:pStyle w:val="ListParagraph"/>
      </w:pPr>
      <w:r w:rsidRPr="00103F41">
        <w:t>The principal or delegate endorses the use of the plan, and any changes made to it, including use of an addendum.</w:t>
      </w:r>
    </w:p>
    <w:p w14:paraId="5008CB82" w14:textId="77777777" w:rsidR="00153C12" w:rsidRPr="00103F41" w:rsidRDefault="00153C12" w:rsidP="00103F41">
      <w:pPr>
        <w:pStyle w:val="ListParagraph"/>
      </w:pPr>
      <w:r w:rsidRPr="00103F41">
        <w:t>The plan does not need to be submitted to the SACE Boar</w:t>
      </w:r>
      <w:r w:rsidR="000201DA">
        <w:t>d for approval.</w:t>
      </w:r>
    </w:p>
    <w:tbl>
      <w:tblPr>
        <w:tblW w:w="9606" w:type="dxa"/>
        <w:tblBorders>
          <w:bottom w:val="single" w:sz="4" w:space="0" w:color="7F7F7F" w:themeColor="text1" w:themeTint="80"/>
        </w:tblBorders>
        <w:tblCellMar>
          <w:right w:w="0" w:type="dxa"/>
        </w:tblCellMar>
        <w:tblLook w:val="04A0" w:firstRow="1" w:lastRow="0" w:firstColumn="1" w:lastColumn="0" w:noHBand="0" w:noVBand="1"/>
      </w:tblPr>
      <w:tblGrid>
        <w:gridCol w:w="817"/>
        <w:gridCol w:w="4394"/>
        <w:gridCol w:w="1134"/>
        <w:gridCol w:w="3261"/>
      </w:tblGrid>
      <w:tr w:rsidR="005D6C38" w:rsidRPr="000B02FA" w14:paraId="1E68808B" w14:textId="77777777" w:rsidTr="00111A42">
        <w:trPr>
          <w:trHeight w:hRule="exact" w:val="567"/>
        </w:trPr>
        <w:tc>
          <w:tcPr>
            <w:tcW w:w="817" w:type="dxa"/>
            <w:tcBorders>
              <w:bottom w:val="nil"/>
            </w:tcBorders>
            <w:shd w:val="clear" w:color="auto" w:fill="auto"/>
            <w:vAlign w:val="bottom"/>
          </w:tcPr>
          <w:p w14:paraId="7C742452" w14:textId="77777777" w:rsidR="00153C12" w:rsidRPr="000B02FA" w:rsidRDefault="00153C12" w:rsidP="00111A42">
            <w:pPr>
              <w:spacing w:after="0"/>
              <w:rPr>
                <w:szCs w:val="20"/>
              </w:rPr>
            </w:pPr>
            <w:r w:rsidRPr="000B02FA">
              <w:rPr>
                <w:szCs w:val="20"/>
              </w:rPr>
              <w:t>School</w:t>
            </w:r>
          </w:p>
        </w:tc>
        <w:tc>
          <w:tcPr>
            <w:tcW w:w="4394" w:type="dxa"/>
            <w:shd w:val="clear" w:color="auto" w:fill="auto"/>
            <w:vAlign w:val="bottom"/>
          </w:tcPr>
          <w:p w14:paraId="0EA265CA" w14:textId="77777777" w:rsidR="00153C12" w:rsidRPr="000B02FA" w:rsidRDefault="00153C12" w:rsidP="00111A42">
            <w:pPr>
              <w:spacing w:after="0"/>
              <w:rPr>
                <w:szCs w:val="20"/>
              </w:rPr>
            </w:pPr>
          </w:p>
        </w:tc>
        <w:tc>
          <w:tcPr>
            <w:tcW w:w="1134" w:type="dxa"/>
            <w:tcBorders>
              <w:bottom w:val="nil"/>
            </w:tcBorders>
            <w:shd w:val="clear" w:color="auto" w:fill="auto"/>
            <w:vAlign w:val="bottom"/>
          </w:tcPr>
          <w:p w14:paraId="07279D93" w14:textId="77777777" w:rsidR="00153C12" w:rsidRPr="000B02FA" w:rsidRDefault="00153C12" w:rsidP="00111A42">
            <w:pPr>
              <w:spacing w:after="0"/>
              <w:rPr>
                <w:szCs w:val="20"/>
              </w:rPr>
            </w:pPr>
            <w:r w:rsidRPr="000B02FA">
              <w:rPr>
                <w:szCs w:val="20"/>
              </w:rPr>
              <w:t>Teacher(s)</w:t>
            </w:r>
          </w:p>
        </w:tc>
        <w:tc>
          <w:tcPr>
            <w:tcW w:w="3261" w:type="dxa"/>
            <w:shd w:val="clear" w:color="auto" w:fill="auto"/>
            <w:vAlign w:val="bottom"/>
          </w:tcPr>
          <w:p w14:paraId="15D4C3CE" w14:textId="77777777" w:rsidR="00153C12" w:rsidRPr="000B02FA" w:rsidRDefault="00153C12" w:rsidP="00111A42">
            <w:pPr>
              <w:spacing w:after="0"/>
              <w:rPr>
                <w:szCs w:val="20"/>
              </w:rPr>
            </w:pPr>
          </w:p>
        </w:tc>
      </w:tr>
    </w:tbl>
    <w:p w14:paraId="2A180BA5" w14:textId="77777777" w:rsidR="00153C12" w:rsidRPr="00F66744" w:rsidRDefault="00153C12" w:rsidP="00781916">
      <w:pPr>
        <w:spacing w:after="0"/>
      </w:pPr>
    </w:p>
    <w:tbl>
      <w:tblPr>
        <w:tblW w:w="9498" w:type="dxa"/>
        <w:tblInd w:w="108"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Layout w:type="fixed"/>
        <w:tblLook w:val="01E0" w:firstRow="1" w:lastRow="1" w:firstColumn="1" w:lastColumn="1" w:noHBand="0" w:noVBand="0"/>
      </w:tblPr>
      <w:tblGrid>
        <w:gridCol w:w="614"/>
        <w:gridCol w:w="614"/>
        <w:gridCol w:w="615"/>
        <w:gridCol w:w="425"/>
        <w:gridCol w:w="1276"/>
        <w:gridCol w:w="425"/>
        <w:gridCol w:w="709"/>
        <w:gridCol w:w="661"/>
        <w:gridCol w:w="662"/>
        <w:gridCol w:w="662"/>
        <w:gridCol w:w="1275"/>
        <w:gridCol w:w="426"/>
        <w:gridCol w:w="1134"/>
      </w:tblGrid>
      <w:tr w:rsidR="00111A42" w:rsidRPr="00F66744" w14:paraId="55076201" w14:textId="77777777" w:rsidTr="00111A42">
        <w:trPr>
          <w:trHeight w:val="308"/>
        </w:trPr>
        <w:tc>
          <w:tcPr>
            <w:tcW w:w="1843" w:type="dxa"/>
            <w:gridSpan w:val="3"/>
            <w:vMerge w:val="restart"/>
            <w:shd w:val="clear" w:color="auto" w:fill="auto"/>
            <w:vAlign w:val="center"/>
          </w:tcPr>
          <w:p w14:paraId="778386CA" w14:textId="77777777" w:rsidR="00153C12" w:rsidRPr="00A44DC9" w:rsidRDefault="00153C12" w:rsidP="005D1617">
            <w:pPr>
              <w:pStyle w:val="LAPTableTextCentered"/>
            </w:pPr>
            <w:r w:rsidRPr="00A44DC9">
              <w:t>SACE</w:t>
            </w:r>
            <w:r w:rsidR="00A44DC9" w:rsidRPr="00A44DC9">
              <w:t xml:space="preserve"> </w:t>
            </w:r>
            <w:r w:rsidR="005D1617">
              <w:t>s</w:t>
            </w:r>
            <w:r w:rsidRPr="00A44DC9">
              <w:t xml:space="preserve">chool </w:t>
            </w:r>
            <w:r w:rsidR="005D1617">
              <w:t>c</w:t>
            </w:r>
            <w:r w:rsidRPr="00A44DC9">
              <w:t>ode</w:t>
            </w:r>
          </w:p>
        </w:tc>
        <w:tc>
          <w:tcPr>
            <w:tcW w:w="425" w:type="dxa"/>
            <w:vMerge w:val="restart"/>
            <w:tcBorders>
              <w:top w:val="nil"/>
              <w:bottom w:val="nil"/>
            </w:tcBorders>
            <w:shd w:val="clear" w:color="auto" w:fill="auto"/>
          </w:tcPr>
          <w:p w14:paraId="0BD6E906" w14:textId="77777777" w:rsidR="00153C12" w:rsidRPr="00A44DC9" w:rsidRDefault="00153C12" w:rsidP="00A44DC9">
            <w:pPr>
              <w:pStyle w:val="LAPTableText"/>
              <w:jc w:val="center"/>
            </w:pPr>
          </w:p>
        </w:tc>
        <w:tc>
          <w:tcPr>
            <w:tcW w:w="1276" w:type="dxa"/>
            <w:vMerge w:val="restart"/>
            <w:shd w:val="clear" w:color="auto" w:fill="auto"/>
            <w:vAlign w:val="center"/>
          </w:tcPr>
          <w:p w14:paraId="4EB6458C" w14:textId="77777777" w:rsidR="00153C12" w:rsidRPr="00A44DC9" w:rsidRDefault="00153C12" w:rsidP="00781916">
            <w:pPr>
              <w:pStyle w:val="LAPTableTextCentered"/>
            </w:pPr>
            <w:r w:rsidRPr="00A44DC9">
              <w:t>Year</w:t>
            </w:r>
          </w:p>
        </w:tc>
        <w:tc>
          <w:tcPr>
            <w:tcW w:w="425" w:type="dxa"/>
            <w:vMerge w:val="restart"/>
            <w:tcBorders>
              <w:top w:val="nil"/>
              <w:bottom w:val="nil"/>
            </w:tcBorders>
            <w:shd w:val="clear" w:color="auto" w:fill="auto"/>
          </w:tcPr>
          <w:p w14:paraId="4196F8CE" w14:textId="77777777" w:rsidR="00153C12" w:rsidRPr="00A44DC9" w:rsidRDefault="00153C12" w:rsidP="00A44DC9">
            <w:pPr>
              <w:pStyle w:val="LAPTableText"/>
            </w:pPr>
          </w:p>
        </w:tc>
        <w:tc>
          <w:tcPr>
            <w:tcW w:w="3969" w:type="dxa"/>
            <w:gridSpan w:val="5"/>
            <w:shd w:val="clear" w:color="auto" w:fill="auto"/>
            <w:vAlign w:val="center"/>
          </w:tcPr>
          <w:p w14:paraId="57D3D4B8" w14:textId="77777777" w:rsidR="00153C12" w:rsidRPr="00A44DC9" w:rsidRDefault="00153C12" w:rsidP="005D1617">
            <w:pPr>
              <w:pStyle w:val="LAPTableTextCentered"/>
            </w:pPr>
            <w:r w:rsidRPr="00A44DC9">
              <w:t xml:space="preserve">Enrolment </w:t>
            </w:r>
            <w:r w:rsidR="005D1617">
              <w:t>c</w:t>
            </w:r>
            <w:r w:rsidRPr="00A44DC9">
              <w:t>ode</w:t>
            </w:r>
          </w:p>
        </w:tc>
        <w:tc>
          <w:tcPr>
            <w:tcW w:w="426" w:type="dxa"/>
            <w:vMerge w:val="restart"/>
            <w:tcBorders>
              <w:top w:val="nil"/>
              <w:bottom w:val="nil"/>
            </w:tcBorders>
            <w:shd w:val="clear" w:color="auto" w:fill="auto"/>
          </w:tcPr>
          <w:p w14:paraId="74948788" w14:textId="77777777" w:rsidR="00153C12" w:rsidRPr="00A44DC9" w:rsidRDefault="00153C12" w:rsidP="00A44DC9">
            <w:pPr>
              <w:pStyle w:val="LAPTableText"/>
            </w:pPr>
          </w:p>
        </w:tc>
        <w:tc>
          <w:tcPr>
            <w:tcW w:w="1134" w:type="dxa"/>
            <w:vMerge w:val="restart"/>
            <w:shd w:val="clear" w:color="auto" w:fill="auto"/>
            <w:vAlign w:val="center"/>
          </w:tcPr>
          <w:p w14:paraId="012073CE" w14:textId="77777777" w:rsidR="00153C12" w:rsidRPr="00A44DC9" w:rsidRDefault="00153C12" w:rsidP="005D1617">
            <w:pPr>
              <w:pStyle w:val="LAPTableTextCentered"/>
            </w:pPr>
            <w:r w:rsidRPr="00A44DC9">
              <w:t xml:space="preserve">Program </w:t>
            </w:r>
            <w:r w:rsidR="005D1617">
              <w:t>v</w:t>
            </w:r>
            <w:r w:rsidRPr="00A44DC9">
              <w:t xml:space="preserve">ariant </w:t>
            </w:r>
            <w:r w:rsidR="005D1617">
              <w:t>c</w:t>
            </w:r>
            <w:r w:rsidRPr="00A44DC9">
              <w:t>ode (A–W)</w:t>
            </w:r>
          </w:p>
        </w:tc>
      </w:tr>
      <w:tr w:rsidR="00111A42" w:rsidRPr="00F66744" w14:paraId="40B78881" w14:textId="77777777" w:rsidTr="00111A42">
        <w:trPr>
          <w:trHeight w:val="307"/>
        </w:trPr>
        <w:tc>
          <w:tcPr>
            <w:tcW w:w="1843" w:type="dxa"/>
            <w:gridSpan w:val="3"/>
            <w:vMerge/>
            <w:shd w:val="clear" w:color="auto" w:fill="auto"/>
          </w:tcPr>
          <w:p w14:paraId="174794BD" w14:textId="77777777" w:rsidR="00153C12" w:rsidRPr="00A44DC9" w:rsidRDefault="00153C12" w:rsidP="00A44DC9">
            <w:pPr>
              <w:pStyle w:val="LAPTableText"/>
            </w:pPr>
          </w:p>
        </w:tc>
        <w:tc>
          <w:tcPr>
            <w:tcW w:w="425" w:type="dxa"/>
            <w:vMerge/>
            <w:tcBorders>
              <w:bottom w:val="nil"/>
            </w:tcBorders>
            <w:shd w:val="clear" w:color="auto" w:fill="auto"/>
          </w:tcPr>
          <w:p w14:paraId="3021C378" w14:textId="77777777" w:rsidR="00153C12" w:rsidRPr="00A44DC9" w:rsidRDefault="00153C12" w:rsidP="00A44DC9">
            <w:pPr>
              <w:pStyle w:val="LAPTableText"/>
            </w:pPr>
          </w:p>
        </w:tc>
        <w:tc>
          <w:tcPr>
            <w:tcW w:w="1276" w:type="dxa"/>
            <w:vMerge/>
            <w:shd w:val="clear" w:color="auto" w:fill="auto"/>
          </w:tcPr>
          <w:p w14:paraId="1A549DE6" w14:textId="77777777" w:rsidR="00153C12" w:rsidRPr="00A44DC9" w:rsidRDefault="00153C12" w:rsidP="00A44DC9">
            <w:pPr>
              <w:pStyle w:val="LAPTableText"/>
            </w:pPr>
          </w:p>
        </w:tc>
        <w:tc>
          <w:tcPr>
            <w:tcW w:w="425" w:type="dxa"/>
            <w:vMerge/>
            <w:tcBorders>
              <w:bottom w:val="nil"/>
            </w:tcBorders>
            <w:shd w:val="clear" w:color="auto" w:fill="auto"/>
          </w:tcPr>
          <w:p w14:paraId="3B3A4916" w14:textId="77777777" w:rsidR="00153C12" w:rsidRPr="00A44DC9" w:rsidRDefault="00153C12" w:rsidP="00A44DC9">
            <w:pPr>
              <w:pStyle w:val="LAPTableText"/>
            </w:pPr>
          </w:p>
        </w:tc>
        <w:tc>
          <w:tcPr>
            <w:tcW w:w="709" w:type="dxa"/>
            <w:shd w:val="clear" w:color="auto" w:fill="auto"/>
            <w:vAlign w:val="center"/>
          </w:tcPr>
          <w:p w14:paraId="4612A43D" w14:textId="77777777" w:rsidR="00153C12" w:rsidRPr="00A44DC9" w:rsidRDefault="00153C12" w:rsidP="00781916">
            <w:pPr>
              <w:pStyle w:val="LAPTableTextCentered"/>
            </w:pPr>
            <w:r w:rsidRPr="00A44DC9">
              <w:t>Stage</w:t>
            </w:r>
          </w:p>
        </w:tc>
        <w:tc>
          <w:tcPr>
            <w:tcW w:w="1985" w:type="dxa"/>
            <w:gridSpan w:val="3"/>
            <w:shd w:val="clear" w:color="auto" w:fill="auto"/>
            <w:vAlign w:val="center"/>
          </w:tcPr>
          <w:p w14:paraId="54338A6E" w14:textId="77777777" w:rsidR="00153C12" w:rsidRPr="00A44DC9" w:rsidRDefault="00153C12" w:rsidP="005D1617">
            <w:pPr>
              <w:pStyle w:val="LAPTableTextCentered"/>
            </w:pPr>
            <w:r w:rsidRPr="00A44DC9">
              <w:t xml:space="preserve">Subject </w:t>
            </w:r>
            <w:r w:rsidR="005D1617">
              <w:t>c</w:t>
            </w:r>
            <w:r w:rsidRPr="00A44DC9">
              <w:t>ode</w:t>
            </w:r>
          </w:p>
        </w:tc>
        <w:tc>
          <w:tcPr>
            <w:tcW w:w="1275" w:type="dxa"/>
            <w:shd w:val="clear" w:color="auto" w:fill="auto"/>
            <w:vAlign w:val="center"/>
          </w:tcPr>
          <w:p w14:paraId="585288BC" w14:textId="77777777" w:rsidR="00153C12" w:rsidRPr="00A44DC9" w:rsidRDefault="00153C12" w:rsidP="005D1617">
            <w:pPr>
              <w:pStyle w:val="LAPTableTextCentered"/>
            </w:pPr>
            <w:r w:rsidRPr="00A44DC9">
              <w:t xml:space="preserve">No. of </w:t>
            </w:r>
            <w:r w:rsidR="005D1617">
              <w:t>c</w:t>
            </w:r>
            <w:r w:rsidRPr="00A44DC9">
              <w:t>redits (10 or 20)</w:t>
            </w:r>
          </w:p>
        </w:tc>
        <w:tc>
          <w:tcPr>
            <w:tcW w:w="426" w:type="dxa"/>
            <w:vMerge/>
            <w:tcBorders>
              <w:bottom w:val="nil"/>
            </w:tcBorders>
            <w:shd w:val="clear" w:color="auto" w:fill="auto"/>
          </w:tcPr>
          <w:p w14:paraId="715467EA" w14:textId="77777777" w:rsidR="00153C12" w:rsidRPr="00A44DC9" w:rsidRDefault="00153C12" w:rsidP="00A44DC9">
            <w:pPr>
              <w:pStyle w:val="LAPTableText"/>
            </w:pPr>
          </w:p>
        </w:tc>
        <w:tc>
          <w:tcPr>
            <w:tcW w:w="1134" w:type="dxa"/>
            <w:vMerge/>
            <w:shd w:val="clear" w:color="auto" w:fill="auto"/>
          </w:tcPr>
          <w:p w14:paraId="4E23711F" w14:textId="77777777" w:rsidR="00153C12" w:rsidRPr="00A44DC9" w:rsidRDefault="00153C12" w:rsidP="00A44DC9">
            <w:pPr>
              <w:pStyle w:val="LAPTableText"/>
            </w:pPr>
          </w:p>
        </w:tc>
      </w:tr>
      <w:tr w:rsidR="00111A42" w:rsidRPr="00F66744" w14:paraId="574BB467" w14:textId="77777777" w:rsidTr="00E32764">
        <w:trPr>
          <w:trHeight w:val="380"/>
        </w:trPr>
        <w:tc>
          <w:tcPr>
            <w:tcW w:w="614" w:type="dxa"/>
            <w:tcBorders>
              <w:bottom w:val="single" w:sz="4" w:space="0" w:color="7F7F7F" w:themeColor="text1" w:themeTint="80"/>
            </w:tcBorders>
            <w:shd w:val="clear" w:color="auto" w:fill="auto"/>
            <w:vAlign w:val="center"/>
          </w:tcPr>
          <w:p w14:paraId="5BFC9953" w14:textId="77777777" w:rsidR="00153C12" w:rsidRPr="00A44DC9" w:rsidRDefault="00153C12" w:rsidP="00A44DC9">
            <w:pPr>
              <w:pStyle w:val="LAPTableText"/>
            </w:pPr>
          </w:p>
        </w:tc>
        <w:tc>
          <w:tcPr>
            <w:tcW w:w="614" w:type="dxa"/>
            <w:tcBorders>
              <w:bottom w:val="single" w:sz="4" w:space="0" w:color="7F7F7F" w:themeColor="text1" w:themeTint="80"/>
            </w:tcBorders>
            <w:shd w:val="clear" w:color="auto" w:fill="auto"/>
            <w:vAlign w:val="center"/>
          </w:tcPr>
          <w:p w14:paraId="0492E48A" w14:textId="77777777" w:rsidR="00153C12" w:rsidRPr="00A44DC9" w:rsidRDefault="00153C12" w:rsidP="00A44DC9">
            <w:pPr>
              <w:pStyle w:val="LAPTableText"/>
            </w:pPr>
          </w:p>
        </w:tc>
        <w:tc>
          <w:tcPr>
            <w:tcW w:w="615" w:type="dxa"/>
            <w:tcBorders>
              <w:bottom w:val="single" w:sz="4" w:space="0" w:color="7F7F7F" w:themeColor="text1" w:themeTint="80"/>
            </w:tcBorders>
            <w:shd w:val="clear" w:color="auto" w:fill="auto"/>
            <w:vAlign w:val="center"/>
          </w:tcPr>
          <w:p w14:paraId="12563E61" w14:textId="77777777" w:rsidR="00153C12" w:rsidRPr="00A44DC9" w:rsidRDefault="00153C12" w:rsidP="00A44DC9">
            <w:pPr>
              <w:pStyle w:val="LAPTableText"/>
            </w:pPr>
          </w:p>
        </w:tc>
        <w:tc>
          <w:tcPr>
            <w:tcW w:w="425" w:type="dxa"/>
            <w:vMerge/>
            <w:tcBorders>
              <w:bottom w:val="single" w:sz="4" w:space="0" w:color="7F7F7F" w:themeColor="text1" w:themeTint="80"/>
            </w:tcBorders>
            <w:shd w:val="clear" w:color="auto" w:fill="auto"/>
            <w:vAlign w:val="center"/>
          </w:tcPr>
          <w:p w14:paraId="11A3C437" w14:textId="77777777" w:rsidR="00153C12" w:rsidRPr="00A44DC9" w:rsidRDefault="00153C12" w:rsidP="00A44DC9">
            <w:pPr>
              <w:pStyle w:val="LAPTableText"/>
            </w:pPr>
          </w:p>
        </w:tc>
        <w:tc>
          <w:tcPr>
            <w:tcW w:w="1276" w:type="dxa"/>
            <w:tcBorders>
              <w:bottom w:val="single" w:sz="4" w:space="0" w:color="7F7F7F" w:themeColor="text1" w:themeTint="80"/>
            </w:tcBorders>
            <w:shd w:val="clear" w:color="auto" w:fill="auto"/>
            <w:vAlign w:val="center"/>
          </w:tcPr>
          <w:p w14:paraId="52AB3591" w14:textId="77777777" w:rsidR="00153C12" w:rsidRPr="00A44DC9" w:rsidRDefault="00153C12" w:rsidP="00A44DC9">
            <w:pPr>
              <w:pStyle w:val="LAPTableText"/>
            </w:pPr>
          </w:p>
        </w:tc>
        <w:tc>
          <w:tcPr>
            <w:tcW w:w="425" w:type="dxa"/>
            <w:vMerge/>
            <w:tcBorders>
              <w:bottom w:val="single" w:sz="4" w:space="0" w:color="7F7F7F" w:themeColor="text1" w:themeTint="80"/>
            </w:tcBorders>
            <w:shd w:val="clear" w:color="auto" w:fill="auto"/>
            <w:vAlign w:val="center"/>
          </w:tcPr>
          <w:p w14:paraId="0D32CF60" w14:textId="77777777" w:rsidR="00153C12" w:rsidRPr="00A44DC9" w:rsidRDefault="00153C12" w:rsidP="00A44DC9">
            <w:pPr>
              <w:pStyle w:val="LAPTableText"/>
            </w:pPr>
          </w:p>
        </w:tc>
        <w:tc>
          <w:tcPr>
            <w:tcW w:w="709" w:type="dxa"/>
            <w:tcBorders>
              <w:bottom w:val="single" w:sz="4" w:space="0" w:color="7F7F7F" w:themeColor="text1" w:themeTint="80"/>
            </w:tcBorders>
            <w:shd w:val="clear" w:color="auto" w:fill="auto"/>
            <w:vAlign w:val="center"/>
          </w:tcPr>
          <w:p w14:paraId="714A453A" w14:textId="77777777" w:rsidR="00153C12" w:rsidRPr="003D37AE" w:rsidRDefault="00153C12" w:rsidP="00A44DC9">
            <w:pPr>
              <w:pStyle w:val="LAPTableText"/>
              <w:jc w:val="center"/>
              <w:rPr>
                <w:rFonts w:ascii="Roboto" w:hAnsi="Roboto"/>
                <w:b/>
                <w:sz w:val="20"/>
              </w:rPr>
            </w:pPr>
            <w:r w:rsidRPr="003D37AE">
              <w:rPr>
                <w:rFonts w:ascii="Roboto" w:hAnsi="Roboto"/>
                <w:b/>
                <w:sz w:val="20"/>
              </w:rPr>
              <w:t>1</w:t>
            </w:r>
          </w:p>
        </w:tc>
        <w:tc>
          <w:tcPr>
            <w:tcW w:w="661" w:type="dxa"/>
            <w:tcBorders>
              <w:bottom w:val="single" w:sz="4" w:space="0" w:color="7F7F7F" w:themeColor="text1" w:themeTint="80"/>
            </w:tcBorders>
            <w:shd w:val="clear" w:color="auto" w:fill="auto"/>
            <w:vAlign w:val="center"/>
          </w:tcPr>
          <w:p w14:paraId="494EBA7B" w14:textId="77777777" w:rsidR="00153C12" w:rsidRPr="003D37AE" w:rsidRDefault="003D37AE" w:rsidP="00A44DC9">
            <w:pPr>
              <w:pStyle w:val="LAPTableText"/>
              <w:jc w:val="center"/>
              <w:rPr>
                <w:rFonts w:ascii="Roboto" w:hAnsi="Roboto"/>
                <w:b/>
                <w:sz w:val="20"/>
              </w:rPr>
            </w:pPr>
            <w:r w:rsidRPr="003D37AE">
              <w:rPr>
                <w:rFonts w:ascii="Roboto" w:hAnsi="Roboto"/>
                <w:b/>
                <w:sz w:val="20"/>
              </w:rPr>
              <w:t>M</w:t>
            </w:r>
          </w:p>
        </w:tc>
        <w:tc>
          <w:tcPr>
            <w:tcW w:w="662" w:type="dxa"/>
            <w:tcBorders>
              <w:bottom w:val="single" w:sz="4" w:space="0" w:color="7F7F7F" w:themeColor="text1" w:themeTint="80"/>
            </w:tcBorders>
            <w:shd w:val="clear" w:color="auto" w:fill="auto"/>
            <w:vAlign w:val="center"/>
          </w:tcPr>
          <w:p w14:paraId="6C54D6A0" w14:textId="77777777" w:rsidR="00153C12" w:rsidRPr="003D37AE" w:rsidRDefault="003D37AE" w:rsidP="00A44DC9">
            <w:pPr>
              <w:pStyle w:val="LAPTableText"/>
              <w:jc w:val="center"/>
              <w:rPr>
                <w:rFonts w:ascii="Roboto" w:hAnsi="Roboto"/>
                <w:b/>
                <w:sz w:val="20"/>
              </w:rPr>
            </w:pPr>
            <w:r w:rsidRPr="003D37AE">
              <w:rPr>
                <w:rFonts w:ascii="Roboto" w:hAnsi="Roboto"/>
                <w:b/>
                <w:sz w:val="20"/>
              </w:rPr>
              <w:t>P</w:t>
            </w:r>
          </w:p>
        </w:tc>
        <w:tc>
          <w:tcPr>
            <w:tcW w:w="662" w:type="dxa"/>
            <w:tcBorders>
              <w:bottom w:val="single" w:sz="4" w:space="0" w:color="7F7F7F" w:themeColor="text1" w:themeTint="80"/>
            </w:tcBorders>
            <w:shd w:val="clear" w:color="auto" w:fill="auto"/>
            <w:vAlign w:val="center"/>
          </w:tcPr>
          <w:p w14:paraId="0DBA9F14" w14:textId="77777777" w:rsidR="00153C12" w:rsidRPr="003D37AE" w:rsidRDefault="003D37AE" w:rsidP="00A44DC9">
            <w:pPr>
              <w:pStyle w:val="LAPTableText"/>
              <w:jc w:val="center"/>
              <w:rPr>
                <w:rFonts w:ascii="Roboto" w:hAnsi="Roboto"/>
                <w:b/>
                <w:sz w:val="20"/>
              </w:rPr>
            </w:pPr>
            <w:r w:rsidRPr="003D37AE">
              <w:rPr>
                <w:rFonts w:ascii="Roboto" w:hAnsi="Roboto"/>
                <w:b/>
                <w:sz w:val="20"/>
              </w:rPr>
              <w:t>M</w:t>
            </w:r>
          </w:p>
        </w:tc>
        <w:tc>
          <w:tcPr>
            <w:tcW w:w="1275" w:type="dxa"/>
            <w:tcBorders>
              <w:bottom w:val="single" w:sz="4" w:space="0" w:color="7F7F7F" w:themeColor="text1" w:themeTint="80"/>
            </w:tcBorders>
            <w:shd w:val="clear" w:color="auto" w:fill="auto"/>
            <w:vAlign w:val="center"/>
          </w:tcPr>
          <w:p w14:paraId="4B758BEB" w14:textId="77777777" w:rsidR="00153C12" w:rsidRPr="003D37AE" w:rsidRDefault="00153C12" w:rsidP="00A44DC9">
            <w:pPr>
              <w:pStyle w:val="LAPTableText"/>
              <w:jc w:val="center"/>
              <w:rPr>
                <w:rFonts w:ascii="Roboto" w:hAnsi="Roboto"/>
                <w:b/>
                <w:sz w:val="20"/>
              </w:rPr>
            </w:pPr>
            <w:r w:rsidRPr="003D37AE">
              <w:rPr>
                <w:rFonts w:ascii="Roboto" w:hAnsi="Roboto"/>
                <w:b/>
                <w:sz w:val="20"/>
              </w:rPr>
              <w:t>10</w:t>
            </w:r>
          </w:p>
        </w:tc>
        <w:tc>
          <w:tcPr>
            <w:tcW w:w="426" w:type="dxa"/>
            <w:vMerge/>
            <w:tcBorders>
              <w:bottom w:val="single" w:sz="4" w:space="0" w:color="7F7F7F" w:themeColor="text1" w:themeTint="80"/>
            </w:tcBorders>
            <w:shd w:val="clear" w:color="auto" w:fill="auto"/>
            <w:vAlign w:val="center"/>
          </w:tcPr>
          <w:p w14:paraId="7785A569" w14:textId="77777777" w:rsidR="00153C12" w:rsidRPr="00A44DC9" w:rsidRDefault="00153C12" w:rsidP="00A44DC9">
            <w:pPr>
              <w:pStyle w:val="LAPTableText"/>
            </w:pPr>
          </w:p>
        </w:tc>
        <w:tc>
          <w:tcPr>
            <w:tcW w:w="1134" w:type="dxa"/>
            <w:tcBorders>
              <w:bottom w:val="single" w:sz="4" w:space="0" w:color="7F7F7F" w:themeColor="text1" w:themeTint="80"/>
            </w:tcBorders>
            <w:shd w:val="clear" w:color="auto" w:fill="auto"/>
            <w:vAlign w:val="center"/>
          </w:tcPr>
          <w:p w14:paraId="5D27B4B0" w14:textId="77777777" w:rsidR="00153C12" w:rsidRPr="00A44DC9" w:rsidRDefault="00153C12" w:rsidP="00A44DC9">
            <w:pPr>
              <w:pStyle w:val="LAPTableText"/>
            </w:pPr>
          </w:p>
        </w:tc>
      </w:tr>
      <w:tr w:rsidR="00E32764" w:rsidRPr="00F66744" w14:paraId="65394419" w14:textId="77777777" w:rsidTr="00E32764">
        <w:trPr>
          <w:trHeight w:val="380"/>
        </w:trPr>
        <w:tc>
          <w:tcPr>
            <w:tcW w:w="9498" w:type="dxa"/>
            <w:gridSpan w:val="13"/>
            <w:tcBorders>
              <w:left w:val="nil"/>
              <w:right w:val="nil"/>
            </w:tcBorders>
            <w:shd w:val="clear" w:color="auto" w:fill="auto"/>
            <w:vAlign w:val="center"/>
          </w:tcPr>
          <w:p w14:paraId="0E54C5E9" w14:textId="77777777" w:rsidR="00E32764" w:rsidRPr="00F966AF" w:rsidRDefault="00E32764" w:rsidP="005B7D67">
            <w:pPr>
              <w:pStyle w:val="LAPTableText"/>
              <w:rPr>
                <w:b/>
                <w:sz w:val="20"/>
              </w:rPr>
            </w:pPr>
          </w:p>
        </w:tc>
      </w:tr>
      <w:tr w:rsidR="00C647BB" w:rsidRPr="00F66744" w14:paraId="632017FA" w14:textId="77777777" w:rsidTr="005B7D67">
        <w:trPr>
          <w:trHeight w:val="380"/>
        </w:trPr>
        <w:tc>
          <w:tcPr>
            <w:tcW w:w="9498" w:type="dxa"/>
            <w:gridSpan w:val="13"/>
            <w:shd w:val="clear" w:color="auto" w:fill="auto"/>
            <w:vAlign w:val="center"/>
          </w:tcPr>
          <w:p w14:paraId="60F665B8" w14:textId="77777777" w:rsidR="00C647BB" w:rsidRDefault="00C647BB" w:rsidP="005B7D67">
            <w:pPr>
              <w:pStyle w:val="LAPTableText"/>
            </w:pPr>
            <w:r w:rsidRPr="00385BE2">
              <w:rPr>
                <w:rFonts w:ascii="Roboto Medium" w:hAnsi="Roboto Medium"/>
                <w:sz w:val="20"/>
              </w:rPr>
              <w:t>Key areas</w:t>
            </w:r>
            <w:r>
              <w:rPr>
                <w:b/>
                <w:sz w:val="20"/>
              </w:rPr>
              <w:t xml:space="preserve"> </w:t>
            </w:r>
            <w:r>
              <w:rPr>
                <w:sz w:val="20"/>
              </w:rPr>
              <w:t>(</w:t>
            </w:r>
            <w:r>
              <w:t>10-credit – at least one key area. 20-credit – at least two key areas)</w:t>
            </w:r>
          </w:p>
          <w:p w14:paraId="67A94099" w14:textId="77777777" w:rsidR="00C647BB" w:rsidRPr="00385BE2" w:rsidRDefault="003D37AE" w:rsidP="005B7D67">
            <w:pPr>
              <w:rPr>
                <w:rFonts w:ascii="Roboto Medium" w:hAnsi="Roboto Medium"/>
              </w:rPr>
            </w:pPr>
            <w:r w:rsidRPr="00385BE2">
              <w:rPr>
                <w:rFonts w:ascii="Roboto Medium" w:hAnsi="Roboto Medium"/>
              </w:rPr>
              <w:t>Key area 1: Numeration, Key area 2: Operations and Key area 6: Money</w:t>
            </w:r>
          </w:p>
        </w:tc>
      </w:tr>
    </w:tbl>
    <w:p w14:paraId="6144CF53" w14:textId="77777777" w:rsidR="00153C12" w:rsidRPr="00A44DC9" w:rsidRDefault="00153C12" w:rsidP="00693A24">
      <w:pPr>
        <w:pStyle w:val="AddendumendorsmentHeading"/>
      </w:pPr>
      <w:r w:rsidRPr="00693A24">
        <w:t>Addendum</w:t>
      </w:r>
      <w:r w:rsidRPr="00A44DC9">
        <w:t xml:space="preserve"> – </w:t>
      </w:r>
      <w:r w:rsidRPr="00781916">
        <w:t>changes</w:t>
      </w:r>
      <w:r w:rsidRPr="00A44DC9">
        <w:t xml:space="preserve"> made to the learning and assessment plan</w:t>
      </w:r>
    </w:p>
    <w:tbl>
      <w:tblPr>
        <w:tblW w:w="9475" w:type="dxa"/>
        <w:tblInd w:w="108" w:type="dxa"/>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single" w:sz="4" w:space="0" w:color="7F7F7F" w:themeColor="text1" w:themeTint="80"/>
          <w:insideV w:val="single" w:sz="4" w:space="0" w:color="7F7F7F" w:themeColor="text1" w:themeTint="80"/>
        </w:tblBorders>
        <w:tblCellMar>
          <w:top w:w="57" w:type="dxa"/>
          <w:left w:w="85" w:type="dxa"/>
          <w:right w:w="85" w:type="dxa"/>
        </w:tblCellMar>
        <w:tblLook w:val="01E0" w:firstRow="1" w:lastRow="1" w:firstColumn="1" w:lastColumn="1" w:noHBand="0" w:noVBand="0"/>
      </w:tblPr>
      <w:tblGrid>
        <w:gridCol w:w="9475"/>
      </w:tblGrid>
      <w:tr w:rsidR="00153C12" w:rsidRPr="004C6ABF" w14:paraId="1F25E651" w14:textId="77777777" w:rsidTr="00E36CCD">
        <w:trPr>
          <w:trHeight w:val="3822"/>
        </w:trPr>
        <w:tc>
          <w:tcPr>
            <w:tcW w:w="9475" w:type="dxa"/>
          </w:tcPr>
          <w:p w14:paraId="27D28682" w14:textId="77777777" w:rsidR="00BD34C5" w:rsidRDefault="00BD34C5" w:rsidP="00BD34C5">
            <w:pPr>
              <w:pStyle w:val="AddendumTableText"/>
            </w:pPr>
            <w:r>
              <w:t>Use this section to describe</w:t>
            </w:r>
            <w:r w:rsidR="00153C12" w:rsidRPr="00781916">
              <w:t xml:space="preserve"> any changes made to </w:t>
            </w:r>
            <w:r>
              <w:t>support students to be successful in meeting the requirements of the subject. For example, adjustments to the personal learning goals, or adjustments to personal learning goals for specific students within a like cohort.</w:t>
            </w:r>
          </w:p>
          <w:p w14:paraId="527EFD85" w14:textId="77777777" w:rsidR="00B50D2F" w:rsidRDefault="00B50D2F" w:rsidP="00BD34C5">
            <w:pPr>
              <w:pStyle w:val="AddendumTableText"/>
            </w:pPr>
          </w:p>
          <w:p w14:paraId="6CD0BE6A" w14:textId="77777777" w:rsidR="00B50D2F" w:rsidRPr="00BD34C5" w:rsidRDefault="00B50D2F" w:rsidP="00BD34C5">
            <w:pPr>
              <w:pStyle w:val="AddendumTableText"/>
            </w:pPr>
          </w:p>
        </w:tc>
      </w:tr>
    </w:tbl>
    <w:p w14:paraId="0C016402" w14:textId="77777777" w:rsidR="00153C12" w:rsidRPr="001C427B" w:rsidRDefault="00153C12" w:rsidP="00B50D2F">
      <w:pPr>
        <w:pStyle w:val="AddendumendorsmentHeading"/>
        <w:spacing w:before="0" w:after="0"/>
      </w:pPr>
      <w:r w:rsidRPr="007117C2">
        <w:t>Endorsement</w:t>
      </w:r>
      <w:r w:rsidRPr="001C427B">
        <w:t xml:space="preserve"> </w:t>
      </w:r>
    </w:p>
    <w:p w14:paraId="2C664525" w14:textId="77777777" w:rsidR="007117C2" w:rsidRPr="004C6ABF" w:rsidRDefault="00153C12" w:rsidP="00B50D2F">
      <w:pPr>
        <w:pStyle w:val="AddendumTableText"/>
        <w:spacing w:after="0"/>
      </w:pPr>
      <w:r w:rsidRPr="00745A0E">
        <w:t>The use of the learning and assessment plan is approved for use in the school. Any changes made to the plan support student achievement of the performance standards and retain alignment with the subject outline</w:t>
      </w:r>
      <w:r w:rsidRPr="004C6ABF">
        <w:t>.</w:t>
      </w:r>
    </w:p>
    <w:tbl>
      <w:tblPr>
        <w:tblW w:w="9606" w:type="dxa"/>
        <w:tblBorders>
          <w:bottom w:val="single" w:sz="4" w:space="0" w:color="7F7F7F" w:themeColor="text1" w:themeTint="80"/>
        </w:tblBorders>
        <w:tblLayout w:type="fixed"/>
        <w:tblCellMar>
          <w:right w:w="0" w:type="dxa"/>
        </w:tblCellMar>
        <w:tblLook w:val="01E0" w:firstRow="1" w:lastRow="1" w:firstColumn="1" w:lastColumn="1" w:noHBand="0" w:noVBand="0"/>
      </w:tblPr>
      <w:tblGrid>
        <w:gridCol w:w="2802"/>
        <w:gridCol w:w="4394"/>
        <w:gridCol w:w="567"/>
        <w:gridCol w:w="1843"/>
      </w:tblGrid>
      <w:tr w:rsidR="00153C12" w:rsidRPr="004C6ABF" w14:paraId="132D0E16" w14:textId="77777777" w:rsidTr="00111A42">
        <w:trPr>
          <w:trHeight w:hRule="exact" w:val="567"/>
        </w:trPr>
        <w:tc>
          <w:tcPr>
            <w:tcW w:w="2802" w:type="dxa"/>
            <w:tcBorders>
              <w:bottom w:val="nil"/>
            </w:tcBorders>
            <w:shd w:val="clear" w:color="auto" w:fill="auto"/>
            <w:vAlign w:val="bottom"/>
          </w:tcPr>
          <w:p w14:paraId="76E1B51A" w14:textId="77777777" w:rsidR="00E36CCD" w:rsidRDefault="00E36CCD" w:rsidP="00111A42">
            <w:pPr>
              <w:pStyle w:val="AddendumTableText"/>
              <w:spacing w:after="0"/>
            </w:pPr>
          </w:p>
          <w:p w14:paraId="6A775A8E" w14:textId="2A32B8A1" w:rsidR="0058125E" w:rsidRDefault="00153C12" w:rsidP="00111A42">
            <w:pPr>
              <w:pStyle w:val="AddendumTableText"/>
              <w:spacing w:after="0"/>
            </w:pPr>
            <w:r w:rsidRPr="00745A0E">
              <w:t>Signature of principal or delegate</w:t>
            </w:r>
          </w:p>
          <w:p w14:paraId="7FD9E9AD" w14:textId="77777777" w:rsidR="0058125E" w:rsidRPr="0058125E" w:rsidRDefault="0058125E" w:rsidP="0058125E"/>
          <w:p w14:paraId="65E687DC" w14:textId="77777777" w:rsidR="0058125E" w:rsidRPr="0058125E" w:rsidRDefault="0058125E" w:rsidP="0058125E"/>
          <w:p w14:paraId="57F6E00E" w14:textId="77777777" w:rsidR="0058125E" w:rsidRPr="0058125E" w:rsidRDefault="0058125E" w:rsidP="0058125E"/>
          <w:p w14:paraId="34FE70D3" w14:textId="77777777" w:rsidR="0058125E" w:rsidRDefault="0058125E" w:rsidP="0058125E"/>
          <w:p w14:paraId="203B0C2C" w14:textId="77777777" w:rsidR="00153C12" w:rsidRPr="0058125E" w:rsidRDefault="00153C12" w:rsidP="0058125E"/>
        </w:tc>
        <w:tc>
          <w:tcPr>
            <w:tcW w:w="4394" w:type="dxa"/>
            <w:shd w:val="clear" w:color="auto" w:fill="auto"/>
            <w:vAlign w:val="bottom"/>
          </w:tcPr>
          <w:p w14:paraId="144EAC55" w14:textId="77777777" w:rsidR="00153C12" w:rsidRPr="00745A0E" w:rsidRDefault="00153C12" w:rsidP="00111A42">
            <w:pPr>
              <w:spacing w:after="0"/>
              <w:rPr>
                <w:sz w:val="18"/>
                <w:lang w:val="en-US"/>
              </w:rPr>
            </w:pPr>
          </w:p>
        </w:tc>
        <w:tc>
          <w:tcPr>
            <w:tcW w:w="567" w:type="dxa"/>
            <w:tcBorders>
              <w:bottom w:val="nil"/>
            </w:tcBorders>
            <w:shd w:val="clear" w:color="auto" w:fill="auto"/>
            <w:vAlign w:val="bottom"/>
          </w:tcPr>
          <w:p w14:paraId="29360322" w14:textId="77777777" w:rsidR="00153C12" w:rsidRPr="00745A0E" w:rsidRDefault="00153C12" w:rsidP="00111A42">
            <w:pPr>
              <w:pStyle w:val="AddendumTableText"/>
              <w:spacing w:after="0"/>
            </w:pPr>
            <w:r w:rsidRPr="00745A0E">
              <w:t>Date</w:t>
            </w:r>
          </w:p>
        </w:tc>
        <w:tc>
          <w:tcPr>
            <w:tcW w:w="1843" w:type="dxa"/>
            <w:shd w:val="clear" w:color="auto" w:fill="auto"/>
            <w:vAlign w:val="bottom"/>
          </w:tcPr>
          <w:p w14:paraId="1823096B" w14:textId="77777777" w:rsidR="00153C12" w:rsidRPr="004C6ABF" w:rsidRDefault="00153C12" w:rsidP="00111A42">
            <w:pPr>
              <w:spacing w:after="0"/>
              <w:rPr>
                <w:lang w:val="en-US"/>
              </w:rPr>
            </w:pPr>
          </w:p>
        </w:tc>
      </w:tr>
    </w:tbl>
    <w:p w14:paraId="42822F05" w14:textId="77777777" w:rsidR="00FF5B14" w:rsidRDefault="00FF5B14" w:rsidP="009B7824">
      <w:pPr>
        <w:rPr>
          <w:sz w:val="28"/>
          <w:szCs w:val="28"/>
        </w:rPr>
        <w:sectPr w:rsidR="00FF5B14" w:rsidSect="009414F8">
          <w:headerReference w:type="even" r:id="rId12"/>
          <w:headerReference w:type="default" r:id="rId13"/>
          <w:footerReference w:type="even" r:id="rId14"/>
          <w:footerReference w:type="default" r:id="rId15"/>
          <w:headerReference w:type="first" r:id="rId16"/>
          <w:footerReference w:type="first" r:id="rId17"/>
          <w:pgSz w:w="11906" w:h="16838" w:code="9"/>
          <w:pgMar w:top="1518" w:right="1134" w:bottom="1134" w:left="1418" w:header="284" w:footer="397" w:gutter="0"/>
          <w:cols w:space="567"/>
          <w:titlePg/>
          <w:docGrid w:linePitch="360"/>
        </w:sectPr>
      </w:pPr>
    </w:p>
    <w:p w14:paraId="1752A22B" w14:textId="77777777" w:rsidR="00385BE2" w:rsidRPr="00483E68" w:rsidRDefault="00385BE2" w:rsidP="00385BE2">
      <w:pPr>
        <w:pStyle w:val="Heading1"/>
        <w:spacing w:after="240"/>
        <w:rPr>
          <w:rFonts w:eastAsia="SimSun"/>
          <w:lang w:val="en-US"/>
        </w:rPr>
      </w:pPr>
      <w:r w:rsidRPr="00483E68">
        <w:rPr>
          <w:rFonts w:eastAsia="SimSun"/>
          <w:lang w:val="en-US"/>
        </w:rPr>
        <w:lastRenderedPageBreak/>
        <w:t xml:space="preserve">Assessment </w:t>
      </w:r>
      <w:r>
        <w:rPr>
          <w:rFonts w:eastAsia="SimSun"/>
          <w:lang w:val="en-US"/>
        </w:rPr>
        <w:t>o</w:t>
      </w:r>
      <w:r w:rsidRPr="00483E68">
        <w:rPr>
          <w:rFonts w:eastAsia="SimSun"/>
          <w:lang w:val="en-US"/>
        </w:rPr>
        <w:t>verview</w:t>
      </w:r>
    </w:p>
    <w:p w14:paraId="58240CCF" w14:textId="77777777" w:rsidR="00483E68" w:rsidRPr="003D37AE" w:rsidRDefault="00F50770" w:rsidP="00103D79">
      <w:pPr>
        <w:pStyle w:val="Subtitle"/>
        <w:rPr>
          <w:rFonts w:eastAsia="SimSun"/>
          <w:lang w:val="en-US"/>
        </w:rPr>
      </w:pPr>
      <w:r w:rsidRPr="003D37AE">
        <w:rPr>
          <w:rFonts w:eastAsia="SimSun"/>
        </w:rPr>
        <w:t xml:space="preserve">Stage 1 </w:t>
      </w:r>
      <w:r w:rsidR="00944550" w:rsidRPr="003D37AE">
        <w:rPr>
          <w:rFonts w:eastAsia="SimSun"/>
        </w:rPr>
        <w:t xml:space="preserve">Modified: </w:t>
      </w:r>
      <w:r w:rsidR="003D37AE" w:rsidRPr="003D37AE">
        <w:rPr>
          <w:rFonts w:eastAsia="SimSun"/>
        </w:rPr>
        <w:t>Mathematics</w:t>
      </w:r>
      <w:r w:rsidR="00483E68" w:rsidRPr="003D37AE">
        <w:rPr>
          <w:rFonts w:eastAsia="SimSun"/>
        </w:rPr>
        <w:t xml:space="preserve"> </w:t>
      </w:r>
      <w:r w:rsidRPr="003D37AE">
        <w:rPr>
          <w:rFonts w:eastAsia="SimSun"/>
        </w:rPr>
        <w:t>(</w:t>
      </w:r>
      <w:r w:rsidR="003D37AE" w:rsidRPr="003D37AE">
        <w:rPr>
          <w:rFonts w:eastAsia="SimSun"/>
        </w:rPr>
        <w:t>10</w:t>
      </w:r>
      <w:r w:rsidR="00483E68" w:rsidRPr="003D37AE">
        <w:rPr>
          <w:rFonts w:eastAsia="SimSun"/>
        </w:rPr>
        <w:t>-credits)</w:t>
      </w:r>
    </w:p>
    <w:p w14:paraId="7A0C3C16" w14:textId="77777777" w:rsidR="00680846" w:rsidRDefault="00153C12" w:rsidP="00B50D2F">
      <w:pPr>
        <w:spacing w:after="0"/>
        <w:rPr>
          <w:lang w:val="en-US"/>
        </w:rPr>
      </w:pPr>
      <w:r>
        <w:rPr>
          <w:lang w:val="en-US"/>
        </w:rPr>
        <w:t>T</w:t>
      </w:r>
      <w:r w:rsidRPr="004963F3">
        <w:rPr>
          <w:lang w:val="en-US"/>
        </w:rPr>
        <w:t xml:space="preserve">he table below </w:t>
      </w:r>
      <w:r w:rsidR="00680846">
        <w:rPr>
          <w:lang w:val="en-US"/>
        </w:rPr>
        <w:t>shows details of the planned tasks to support student(s) achieving their personal learning goals and chosen capabilities.</w:t>
      </w:r>
      <w:r w:rsidR="00385BE2">
        <w:rPr>
          <w:lang w:val="en-US"/>
        </w:rPr>
        <w:br/>
      </w:r>
    </w:p>
    <w:tbl>
      <w:tblPr>
        <w:tblStyle w:val="TableGrid"/>
        <w:tblW w:w="14170" w:type="dxa"/>
        <w:tblLayout w:type="fixed"/>
        <w:tblLook w:val="04A0" w:firstRow="1" w:lastRow="0" w:firstColumn="1" w:lastColumn="0" w:noHBand="0" w:noVBand="1"/>
      </w:tblPr>
      <w:tblGrid>
        <w:gridCol w:w="959"/>
        <w:gridCol w:w="4961"/>
        <w:gridCol w:w="2013"/>
        <w:gridCol w:w="2268"/>
        <w:gridCol w:w="3969"/>
      </w:tblGrid>
      <w:tr w:rsidR="00680846" w:rsidRPr="00153C12" w14:paraId="092B36EC" w14:textId="77777777" w:rsidTr="00E36CCD">
        <w:trPr>
          <w:trHeight w:val="397"/>
        </w:trPr>
        <w:tc>
          <w:tcPr>
            <w:tcW w:w="959" w:type="dxa"/>
            <w:vMerge w:val="restart"/>
            <w:shd w:val="clear" w:color="auto" w:fill="D9D9D9" w:themeFill="background1" w:themeFillShade="D9"/>
            <w:vAlign w:val="center"/>
          </w:tcPr>
          <w:p w14:paraId="4269FE7F" w14:textId="77777777" w:rsidR="00680846" w:rsidRDefault="00680846" w:rsidP="00385BE2">
            <w:pPr>
              <w:pStyle w:val="SOTableText"/>
              <w:jc w:val="center"/>
              <w:rPr>
                <w:rFonts w:ascii="Roboto Medium" w:hAnsi="Roboto Medium"/>
              </w:rPr>
            </w:pPr>
            <w:r>
              <w:rPr>
                <w:rFonts w:ascii="Roboto Medium" w:hAnsi="Roboto Medium"/>
              </w:rPr>
              <w:t>Personal learning goals</w:t>
            </w:r>
          </w:p>
          <w:p w14:paraId="77551431" w14:textId="77777777" w:rsidR="00680846" w:rsidRPr="00385BE2" w:rsidRDefault="00680846" w:rsidP="00385BE2">
            <w:pPr>
              <w:pStyle w:val="SOTableText"/>
              <w:jc w:val="center"/>
              <w:rPr>
                <w:i/>
                <w:sz w:val="16"/>
                <w:szCs w:val="16"/>
              </w:rPr>
            </w:pPr>
            <w:r w:rsidRPr="00385BE2">
              <w:rPr>
                <w:sz w:val="16"/>
                <w:szCs w:val="16"/>
              </w:rPr>
              <w:t>(</w:t>
            </w:r>
            <w:r w:rsidRPr="00385BE2">
              <w:rPr>
                <w:i/>
                <w:sz w:val="16"/>
                <w:szCs w:val="16"/>
              </w:rPr>
              <w:t>identify PLGs with numbers)</w:t>
            </w:r>
          </w:p>
        </w:tc>
        <w:tc>
          <w:tcPr>
            <w:tcW w:w="4961" w:type="dxa"/>
            <w:vMerge w:val="restart"/>
            <w:shd w:val="clear" w:color="auto" w:fill="D9D9D9" w:themeFill="background1" w:themeFillShade="D9"/>
            <w:vAlign w:val="center"/>
          </w:tcPr>
          <w:p w14:paraId="15F495A3" w14:textId="77777777" w:rsidR="00680846" w:rsidRDefault="00680846" w:rsidP="00385BE2">
            <w:pPr>
              <w:pStyle w:val="SOTableHeadings"/>
              <w:jc w:val="center"/>
            </w:pPr>
            <w:r>
              <w:t>Name and details of assessment</w:t>
            </w:r>
          </w:p>
        </w:tc>
        <w:tc>
          <w:tcPr>
            <w:tcW w:w="4281" w:type="dxa"/>
            <w:gridSpan w:val="2"/>
            <w:shd w:val="clear" w:color="auto" w:fill="D9D9D9" w:themeFill="background1" w:themeFillShade="D9"/>
            <w:vAlign w:val="center"/>
          </w:tcPr>
          <w:p w14:paraId="631D4F2D" w14:textId="77777777" w:rsidR="00680846" w:rsidRDefault="00680846" w:rsidP="00385BE2">
            <w:pPr>
              <w:pStyle w:val="SOTableHeadings"/>
              <w:jc w:val="center"/>
            </w:pPr>
            <w:r>
              <w:t>Capabilities</w:t>
            </w:r>
          </w:p>
          <w:p w14:paraId="76735DB1" w14:textId="77777777" w:rsidR="00680846" w:rsidRPr="00680846" w:rsidRDefault="00680846" w:rsidP="00385BE2">
            <w:pPr>
              <w:pStyle w:val="SOTableHeadings"/>
              <w:jc w:val="center"/>
              <w:rPr>
                <w:i/>
                <w:sz w:val="16"/>
                <w:szCs w:val="16"/>
              </w:rPr>
            </w:pPr>
            <w:r w:rsidRPr="00680846">
              <w:rPr>
                <w:i/>
                <w:sz w:val="16"/>
                <w:szCs w:val="16"/>
              </w:rPr>
              <w:t>(Identify two or three capabilities)</w:t>
            </w:r>
          </w:p>
          <w:p w14:paraId="42DE422A" w14:textId="104A6588" w:rsidR="00680846" w:rsidRPr="00385BE2" w:rsidRDefault="00680846" w:rsidP="00385BE2">
            <w:pPr>
              <w:pStyle w:val="SOTableHeadings"/>
              <w:jc w:val="center"/>
              <w:rPr>
                <w:rFonts w:ascii="Roboto Light" w:hAnsi="Roboto Light"/>
                <w:i/>
                <w:sz w:val="16"/>
                <w:szCs w:val="16"/>
              </w:rPr>
            </w:pPr>
          </w:p>
        </w:tc>
        <w:tc>
          <w:tcPr>
            <w:tcW w:w="3969" w:type="dxa"/>
            <w:vMerge w:val="restart"/>
            <w:shd w:val="clear" w:color="auto" w:fill="D9D9D9" w:themeFill="background1" w:themeFillShade="D9"/>
            <w:vAlign w:val="center"/>
          </w:tcPr>
          <w:p w14:paraId="639D30A1" w14:textId="77777777" w:rsidR="00680846" w:rsidRPr="007B2A5E" w:rsidRDefault="00680846" w:rsidP="00385BE2">
            <w:pPr>
              <w:pStyle w:val="SOTableText"/>
              <w:jc w:val="center"/>
              <w:rPr>
                <w:rFonts w:ascii="Roboto Medium" w:hAnsi="Roboto Medium"/>
              </w:rPr>
            </w:pPr>
            <w:r w:rsidRPr="007B2A5E">
              <w:rPr>
                <w:rFonts w:ascii="Roboto Medium" w:hAnsi="Roboto Medium"/>
              </w:rPr>
              <w:t>Evidence of learning</w:t>
            </w:r>
          </w:p>
          <w:p w14:paraId="205F757E" w14:textId="77777777" w:rsidR="00680846" w:rsidRPr="00680846" w:rsidRDefault="00680846" w:rsidP="00385BE2">
            <w:pPr>
              <w:pStyle w:val="SOTableText"/>
              <w:jc w:val="center"/>
              <w:rPr>
                <w:b/>
                <w:i/>
                <w:sz w:val="16"/>
                <w:szCs w:val="16"/>
              </w:rPr>
            </w:pPr>
            <w:r w:rsidRPr="007B2A5E">
              <w:rPr>
                <w:rFonts w:ascii="Roboto Medium" w:hAnsi="Roboto Medium"/>
                <w:sz w:val="16"/>
                <w:szCs w:val="16"/>
              </w:rPr>
              <w:t>(e.g. evidence the student uses to demonstrate their personal learning goals and relevant capabilities)</w:t>
            </w:r>
          </w:p>
        </w:tc>
      </w:tr>
      <w:tr w:rsidR="001B0C24" w:rsidRPr="00153C12" w14:paraId="4525F023" w14:textId="77777777" w:rsidTr="00E36CCD">
        <w:trPr>
          <w:trHeight w:val="60"/>
        </w:trPr>
        <w:tc>
          <w:tcPr>
            <w:tcW w:w="959" w:type="dxa"/>
            <w:vMerge/>
            <w:shd w:val="clear" w:color="auto" w:fill="D9D9D9" w:themeFill="background1" w:themeFillShade="D9"/>
            <w:vAlign w:val="center"/>
          </w:tcPr>
          <w:p w14:paraId="59E6AE89" w14:textId="77777777" w:rsidR="001B0C24" w:rsidRPr="00153C12" w:rsidRDefault="001B0C24" w:rsidP="00385BE2">
            <w:pPr>
              <w:pStyle w:val="SOTableText"/>
              <w:jc w:val="center"/>
              <w:rPr>
                <w:i/>
              </w:rPr>
            </w:pPr>
          </w:p>
        </w:tc>
        <w:tc>
          <w:tcPr>
            <w:tcW w:w="4961" w:type="dxa"/>
            <w:vMerge/>
            <w:shd w:val="clear" w:color="auto" w:fill="D9D9D9" w:themeFill="background1" w:themeFillShade="D9"/>
            <w:vAlign w:val="center"/>
          </w:tcPr>
          <w:p w14:paraId="01C29D75" w14:textId="77777777" w:rsidR="001B0C24" w:rsidRPr="00F6258C" w:rsidRDefault="001B0C24" w:rsidP="00385BE2">
            <w:pPr>
              <w:pStyle w:val="SOTableHeadings"/>
              <w:jc w:val="center"/>
              <w:rPr>
                <w:color w:val="FF0000"/>
              </w:rPr>
            </w:pPr>
          </w:p>
        </w:tc>
        <w:tc>
          <w:tcPr>
            <w:tcW w:w="2013" w:type="dxa"/>
            <w:shd w:val="clear" w:color="auto" w:fill="D9D9D9" w:themeFill="background1" w:themeFillShade="D9"/>
            <w:vAlign w:val="center"/>
          </w:tcPr>
          <w:p w14:paraId="221F4342" w14:textId="17A6E39C" w:rsidR="001B0C24" w:rsidRPr="001B0C24" w:rsidRDefault="00E36CCD" w:rsidP="00385BE2">
            <w:pPr>
              <w:pStyle w:val="SOTableHeadings"/>
              <w:jc w:val="center"/>
            </w:pPr>
            <w:r>
              <w:t>Numeracy</w:t>
            </w:r>
          </w:p>
        </w:tc>
        <w:tc>
          <w:tcPr>
            <w:tcW w:w="2268" w:type="dxa"/>
            <w:shd w:val="clear" w:color="auto" w:fill="D9D9D9" w:themeFill="background1" w:themeFillShade="D9"/>
            <w:vAlign w:val="center"/>
          </w:tcPr>
          <w:p w14:paraId="246405D6" w14:textId="3A53D744" w:rsidR="001B0C24" w:rsidRPr="001B0C24" w:rsidRDefault="00E36CCD" w:rsidP="00385BE2">
            <w:pPr>
              <w:pStyle w:val="SOTableHeadings"/>
              <w:jc w:val="center"/>
            </w:pPr>
            <w:r>
              <w:t>Critical and Creative Thinking</w:t>
            </w:r>
          </w:p>
        </w:tc>
        <w:tc>
          <w:tcPr>
            <w:tcW w:w="3969" w:type="dxa"/>
            <w:vMerge/>
            <w:shd w:val="clear" w:color="auto" w:fill="D9D9D9" w:themeFill="background1" w:themeFillShade="D9"/>
            <w:vAlign w:val="center"/>
          </w:tcPr>
          <w:p w14:paraId="2C409878" w14:textId="77777777" w:rsidR="001B0C24" w:rsidRPr="00153C12" w:rsidRDefault="001B0C24" w:rsidP="00385BE2">
            <w:pPr>
              <w:pStyle w:val="SOTableText"/>
              <w:jc w:val="center"/>
            </w:pPr>
          </w:p>
        </w:tc>
      </w:tr>
      <w:tr w:rsidR="001B0C24" w:rsidRPr="00153C12" w14:paraId="210FBBC8" w14:textId="77777777" w:rsidTr="00E36CCD">
        <w:trPr>
          <w:trHeight w:val="998"/>
        </w:trPr>
        <w:tc>
          <w:tcPr>
            <w:tcW w:w="959" w:type="dxa"/>
            <w:vAlign w:val="center"/>
          </w:tcPr>
          <w:p w14:paraId="5B7A3F90" w14:textId="77777777" w:rsidR="001B0C24" w:rsidRPr="001B0C24" w:rsidRDefault="001B0C24" w:rsidP="00B40A73">
            <w:pPr>
              <w:pStyle w:val="SOTableText"/>
              <w:jc w:val="center"/>
              <w:rPr>
                <w:rFonts w:ascii="Roboto Medium" w:hAnsi="Roboto Medium"/>
              </w:rPr>
            </w:pPr>
            <w:r w:rsidRPr="001B0C24">
              <w:rPr>
                <w:rFonts w:ascii="Roboto Medium" w:hAnsi="Roboto Medium"/>
              </w:rPr>
              <w:t>1, 2</w:t>
            </w:r>
          </w:p>
        </w:tc>
        <w:tc>
          <w:tcPr>
            <w:tcW w:w="4961" w:type="dxa"/>
            <w:vAlign w:val="center"/>
          </w:tcPr>
          <w:p w14:paraId="7BE550C6" w14:textId="77777777" w:rsidR="001B0C24" w:rsidRPr="001B0C24" w:rsidRDefault="001B0C24" w:rsidP="00385BE2">
            <w:pPr>
              <w:spacing w:before="60" w:after="60"/>
              <w:rPr>
                <w:rFonts w:ascii="Roboto Medium" w:hAnsi="Roboto Medium" w:cs="Arial"/>
                <w:sz w:val="18"/>
                <w:szCs w:val="18"/>
              </w:rPr>
            </w:pPr>
            <w:r w:rsidRPr="001B0C24">
              <w:rPr>
                <w:rFonts w:ascii="Roboto Medium" w:hAnsi="Roboto Medium" w:cs="Arial"/>
                <w:sz w:val="18"/>
                <w:szCs w:val="18"/>
              </w:rPr>
              <w:t>Apply your skills</w:t>
            </w:r>
          </w:p>
          <w:p w14:paraId="2758B77D" w14:textId="77777777" w:rsidR="001B0C24" w:rsidRPr="00E74697" w:rsidRDefault="001B0C24" w:rsidP="00385BE2">
            <w:pPr>
              <w:pStyle w:val="SOTableText"/>
              <w:rPr>
                <w:color w:val="FF0000"/>
              </w:rPr>
            </w:pPr>
            <w:r>
              <w:rPr>
                <w:szCs w:val="18"/>
              </w:rPr>
              <w:t>Students to complete 15 - 20 worksheets over the semester to solve mathematical problems by using the timetables learnt and other numeration operations including +, -, x, %. Students learn how to use a calculator to work out problems.</w:t>
            </w:r>
          </w:p>
        </w:tc>
        <w:tc>
          <w:tcPr>
            <w:tcW w:w="2013" w:type="dxa"/>
            <w:vAlign w:val="center"/>
          </w:tcPr>
          <w:p w14:paraId="1183FE1F" w14:textId="77777777" w:rsidR="001B0C24" w:rsidRPr="00E74697" w:rsidRDefault="001B0C24" w:rsidP="00B40A73">
            <w:pPr>
              <w:pStyle w:val="SOTableText"/>
              <w:jc w:val="center"/>
              <w:rPr>
                <w:color w:val="FF0000"/>
              </w:rPr>
            </w:pPr>
            <w:r>
              <w:sym w:font="Wingdings 2" w:char="F050"/>
            </w:r>
          </w:p>
        </w:tc>
        <w:tc>
          <w:tcPr>
            <w:tcW w:w="2268" w:type="dxa"/>
            <w:vAlign w:val="center"/>
          </w:tcPr>
          <w:p w14:paraId="0FB89839" w14:textId="77777777" w:rsidR="001B0C24" w:rsidRPr="00E74697" w:rsidRDefault="001B0C24" w:rsidP="00B40A73">
            <w:pPr>
              <w:pStyle w:val="SOTableText"/>
              <w:jc w:val="center"/>
              <w:rPr>
                <w:color w:val="FF0000"/>
              </w:rPr>
            </w:pPr>
          </w:p>
        </w:tc>
        <w:tc>
          <w:tcPr>
            <w:tcW w:w="3969" w:type="dxa"/>
            <w:vAlign w:val="center"/>
          </w:tcPr>
          <w:p w14:paraId="37B47596" w14:textId="77777777" w:rsidR="001B0C24" w:rsidRPr="00E74697" w:rsidRDefault="001B0C24" w:rsidP="00385BE2">
            <w:pPr>
              <w:pStyle w:val="SOTableText"/>
              <w:rPr>
                <w:color w:val="FF0000"/>
              </w:rPr>
            </w:pPr>
            <w:r w:rsidRPr="0056376C">
              <w:rPr>
                <w:szCs w:val="18"/>
              </w:rPr>
              <w:t>Worksheets completed in class with teacher and SSO support if required.</w:t>
            </w:r>
          </w:p>
        </w:tc>
      </w:tr>
      <w:tr w:rsidR="001B0C24" w:rsidRPr="00153C12" w14:paraId="5C227C60" w14:textId="77777777" w:rsidTr="00E36CCD">
        <w:trPr>
          <w:trHeight w:val="978"/>
        </w:trPr>
        <w:tc>
          <w:tcPr>
            <w:tcW w:w="959" w:type="dxa"/>
            <w:vAlign w:val="center"/>
          </w:tcPr>
          <w:p w14:paraId="73A3BBA6" w14:textId="77777777" w:rsidR="001B0C24" w:rsidRPr="001B0C24" w:rsidRDefault="001B0C24" w:rsidP="00B40A73">
            <w:pPr>
              <w:pStyle w:val="SOTableText"/>
              <w:jc w:val="center"/>
              <w:rPr>
                <w:rFonts w:ascii="Roboto Medium" w:eastAsia="Times New Roman" w:hAnsi="Roboto Medium"/>
                <w:iCs/>
                <w:lang w:eastAsia="en-AU"/>
              </w:rPr>
            </w:pPr>
            <w:r w:rsidRPr="001B0C24">
              <w:rPr>
                <w:rFonts w:ascii="Roboto Medium" w:eastAsia="Times New Roman" w:hAnsi="Roboto Medium"/>
                <w:iCs/>
                <w:lang w:eastAsia="en-AU"/>
              </w:rPr>
              <w:t>4</w:t>
            </w:r>
          </w:p>
        </w:tc>
        <w:tc>
          <w:tcPr>
            <w:tcW w:w="4961" w:type="dxa"/>
            <w:vAlign w:val="center"/>
          </w:tcPr>
          <w:p w14:paraId="6B62C0E5" w14:textId="77777777" w:rsidR="001B0C24" w:rsidRPr="001B0C24" w:rsidRDefault="001B0C24" w:rsidP="00385BE2">
            <w:pPr>
              <w:spacing w:before="60" w:after="60"/>
              <w:rPr>
                <w:rFonts w:ascii="Roboto Medium" w:hAnsi="Roboto Medium" w:cs="Arial"/>
                <w:sz w:val="18"/>
                <w:szCs w:val="18"/>
              </w:rPr>
            </w:pPr>
            <w:r w:rsidRPr="001B0C24">
              <w:rPr>
                <w:rFonts w:ascii="Roboto Medium" w:hAnsi="Roboto Medium" w:cs="Arial"/>
                <w:sz w:val="18"/>
                <w:szCs w:val="18"/>
              </w:rPr>
              <w:t xml:space="preserve">Comparison shopping </w:t>
            </w:r>
          </w:p>
          <w:p w14:paraId="468EF91E" w14:textId="77777777" w:rsidR="001B0C24" w:rsidRPr="00E74697" w:rsidRDefault="001B0C24" w:rsidP="00385BE2">
            <w:pPr>
              <w:pStyle w:val="SOTableText"/>
              <w:rPr>
                <w:color w:val="FF0000"/>
              </w:rPr>
            </w:pPr>
            <w:r>
              <w:rPr>
                <w:szCs w:val="18"/>
              </w:rPr>
              <w:t>Students gain an understanding of unit pricing and apply this knowledge to shopping. During a planned excursion to a supermarket, as independently as possible students select six different items they wish to purchase and complete a comparison shopping chart for each item. Students are encouraged to take photographs of the shopping trip to visually show their understanding.</w:t>
            </w:r>
          </w:p>
        </w:tc>
        <w:tc>
          <w:tcPr>
            <w:tcW w:w="2013" w:type="dxa"/>
            <w:vAlign w:val="center"/>
          </w:tcPr>
          <w:p w14:paraId="75F7CB56" w14:textId="77777777" w:rsidR="001B0C24" w:rsidRPr="00E74697" w:rsidRDefault="001B0C24" w:rsidP="00B40A73">
            <w:pPr>
              <w:pStyle w:val="SOTableText"/>
              <w:jc w:val="center"/>
              <w:rPr>
                <w:color w:val="FF0000"/>
              </w:rPr>
            </w:pPr>
            <w:r>
              <w:sym w:font="Wingdings 2" w:char="F050"/>
            </w:r>
          </w:p>
        </w:tc>
        <w:tc>
          <w:tcPr>
            <w:tcW w:w="2268" w:type="dxa"/>
            <w:vAlign w:val="center"/>
          </w:tcPr>
          <w:p w14:paraId="3E40A179" w14:textId="77777777" w:rsidR="001B0C24" w:rsidRPr="00E74697" w:rsidRDefault="001B0C24" w:rsidP="00B40A73">
            <w:pPr>
              <w:pStyle w:val="SOTableText"/>
              <w:jc w:val="center"/>
              <w:rPr>
                <w:color w:val="FF0000"/>
              </w:rPr>
            </w:pPr>
            <w:r>
              <w:sym w:font="Wingdings 2" w:char="F050"/>
            </w:r>
          </w:p>
        </w:tc>
        <w:tc>
          <w:tcPr>
            <w:tcW w:w="3969" w:type="dxa"/>
            <w:vAlign w:val="center"/>
          </w:tcPr>
          <w:p w14:paraId="507F62EB" w14:textId="77777777" w:rsidR="001B0C24" w:rsidRPr="001B0C24" w:rsidRDefault="001B0C24" w:rsidP="00385BE2">
            <w:pPr>
              <w:pStyle w:val="ACLAPTableText"/>
              <w:rPr>
                <w:rFonts w:ascii="Roboto Light" w:eastAsia="MS Mincho" w:hAnsi="Roboto Light"/>
                <w:sz w:val="18"/>
                <w:szCs w:val="18"/>
                <w:lang w:val="en-US"/>
              </w:rPr>
            </w:pPr>
            <w:r w:rsidRPr="001B0C24">
              <w:rPr>
                <w:rFonts w:ascii="Roboto Light" w:eastAsia="MS Mincho" w:hAnsi="Roboto Light"/>
                <w:sz w:val="18"/>
                <w:szCs w:val="18"/>
                <w:lang w:val="en-US"/>
              </w:rPr>
              <w:t>Comparison shopping charts.</w:t>
            </w:r>
          </w:p>
          <w:p w14:paraId="4202A18B" w14:textId="77777777" w:rsidR="001B0C24" w:rsidRPr="001B0C24" w:rsidRDefault="001B0C24" w:rsidP="00385BE2">
            <w:pPr>
              <w:pStyle w:val="ACLAPTableText"/>
              <w:rPr>
                <w:rFonts w:ascii="Roboto Light" w:eastAsia="MS Mincho" w:hAnsi="Roboto Light"/>
                <w:sz w:val="18"/>
                <w:szCs w:val="18"/>
                <w:lang w:val="en-US"/>
              </w:rPr>
            </w:pPr>
            <w:r w:rsidRPr="001B0C24">
              <w:rPr>
                <w:rFonts w:ascii="Roboto Light" w:eastAsia="MS Mincho" w:hAnsi="Roboto Light"/>
                <w:sz w:val="18"/>
                <w:szCs w:val="18"/>
                <w:lang w:val="en-US"/>
              </w:rPr>
              <w:t>Photographic evidence.</w:t>
            </w:r>
          </w:p>
          <w:p w14:paraId="79FC38F8" w14:textId="77777777" w:rsidR="001B0C24" w:rsidRPr="00E74697" w:rsidRDefault="001B0C24" w:rsidP="00385BE2">
            <w:pPr>
              <w:pStyle w:val="SOTableText"/>
              <w:rPr>
                <w:color w:val="FF0000"/>
              </w:rPr>
            </w:pPr>
            <w:r w:rsidRPr="0056376C">
              <w:rPr>
                <w:szCs w:val="18"/>
              </w:rPr>
              <w:t>Teacher/SSO observations and notes.</w:t>
            </w:r>
          </w:p>
        </w:tc>
      </w:tr>
      <w:tr w:rsidR="001B0C24" w:rsidRPr="00153C12" w14:paraId="73C30479" w14:textId="77777777" w:rsidTr="00E36CCD">
        <w:trPr>
          <w:trHeight w:val="1046"/>
        </w:trPr>
        <w:tc>
          <w:tcPr>
            <w:tcW w:w="959" w:type="dxa"/>
            <w:vAlign w:val="center"/>
          </w:tcPr>
          <w:p w14:paraId="320A5980" w14:textId="77777777" w:rsidR="001B0C24" w:rsidRPr="001B0C24" w:rsidRDefault="001B0C24" w:rsidP="00B40A73">
            <w:pPr>
              <w:pStyle w:val="ACLAPTableText"/>
              <w:jc w:val="center"/>
              <w:rPr>
                <w:rFonts w:ascii="Roboto Medium" w:hAnsi="Roboto Medium"/>
                <w:sz w:val="18"/>
                <w:szCs w:val="18"/>
              </w:rPr>
            </w:pPr>
            <w:r w:rsidRPr="001B0C24">
              <w:rPr>
                <w:rFonts w:ascii="Roboto Medium" w:hAnsi="Roboto Medium"/>
                <w:sz w:val="18"/>
                <w:szCs w:val="18"/>
              </w:rPr>
              <w:t>3</w:t>
            </w:r>
          </w:p>
        </w:tc>
        <w:tc>
          <w:tcPr>
            <w:tcW w:w="4961" w:type="dxa"/>
            <w:vAlign w:val="center"/>
          </w:tcPr>
          <w:p w14:paraId="5218492F" w14:textId="77777777" w:rsidR="001B0C24" w:rsidRPr="001B0C24" w:rsidRDefault="001B0C24" w:rsidP="00385BE2">
            <w:pPr>
              <w:spacing w:before="60" w:after="60"/>
              <w:rPr>
                <w:rFonts w:ascii="Roboto Medium" w:hAnsi="Roboto Medium" w:cs="Arial"/>
                <w:sz w:val="18"/>
                <w:szCs w:val="18"/>
              </w:rPr>
            </w:pPr>
            <w:r w:rsidRPr="001B0C24">
              <w:rPr>
                <w:rFonts w:ascii="Roboto Medium" w:hAnsi="Roboto Medium" w:cs="Arial"/>
                <w:sz w:val="18"/>
                <w:szCs w:val="18"/>
              </w:rPr>
              <w:t>My budget plan</w:t>
            </w:r>
          </w:p>
          <w:p w14:paraId="08BC6712" w14:textId="77777777" w:rsidR="001B0C24" w:rsidRPr="00A8035C" w:rsidRDefault="001B0C24" w:rsidP="00385BE2">
            <w:pPr>
              <w:spacing w:before="60" w:after="60"/>
              <w:rPr>
                <w:rFonts w:cs="Arial"/>
                <w:sz w:val="18"/>
                <w:szCs w:val="18"/>
              </w:rPr>
            </w:pPr>
            <w:r w:rsidRPr="00A8035C">
              <w:rPr>
                <w:rFonts w:cs="Arial"/>
                <w:sz w:val="18"/>
                <w:szCs w:val="18"/>
              </w:rPr>
              <w:t>Students learn about wants and needs and the importance of saving.</w:t>
            </w:r>
          </w:p>
          <w:p w14:paraId="3ECACC98" w14:textId="77777777" w:rsidR="001B0C24" w:rsidRPr="00A8035C" w:rsidRDefault="001B0C24" w:rsidP="00385BE2">
            <w:pPr>
              <w:spacing w:before="60" w:after="60"/>
              <w:rPr>
                <w:rFonts w:cs="Arial"/>
                <w:sz w:val="18"/>
                <w:szCs w:val="18"/>
              </w:rPr>
            </w:pPr>
            <w:r w:rsidRPr="00A8035C">
              <w:rPr>
                <w:rFonts w:cs="Arial"/>
                <w:sz w:val="18"/>
                <w:szCs w:val="18"/>
              </w:rPr>
              <w:t xml:space="preserve">Students complete worksheets recording their spending habit for 2 - 3 weeks and identify and examine their spending behaviours and patterns. They learn about budgets, including how to set and maintain a budget, and they apply this understanding to create a personal budget plan that supports their personal and financial goals. </w:t>
            </w:r>
          </w:p>
          <w:p w14:paraId="0517BFC2" w14:textId="77777777" w:rsidR="001B0C24" w:rsidRPr="00E74697" w:rsidRDefault="001B0C24" w:rsidP="00385BE2">
            <w:pPr>
              <w:pStyle w:val="SOTableText"/>
              <w:tabs>
                <w:tab w:val="left" w:pos="600"/>
              </w:tabs>
              <w:rPr>
                <w:color w:val="FF0000"/>
              </w:rPr>
            </w:pPr>
            <w:r>
              <w:rPr>
                <w:szCs w:val="18"/>
              </w:rPr>
              <w:t>Teacher and SSO support as required.</w:t>
            </w:r>
          </w:p>
        </w:tc>
        <w:tc>
          <w:tcPr>
            <w:tcW w:w="2013" w:type="dxa"/>
            <w:vAlign w:val="center"/>
          </w:tcPr>
          <w:p w14:paraId="7B243576" w14:textId="77777777" w:rsidR="001B0C24" w:rsidRPr="00E74697" w:rsidRDefault="001B0C24" w:rsidP="00B40A73">
            <w:pPr>
              <w:pStyle w:val="SOTableText"/>
              <w:jc w:val="center"/>
              <w:rPr>
                <w:color w:val="FF0000"/>
              </w:rPr>
            </w:pPr>
            <w:r>
              <w:sym w:font="Wingdings 2" w:char="F050"/>
            </w:r>
          </w:p>
        </w:tc>
        <w:tc>
          <w:tcPr>
            <w:tcW w:w="2268" w:type="dxa"/>
            <w:vAlign w:val="center"/>
          </w:tcPr>
          <w:p w14:paraId="3723F4B7" w14:textId="77777777" w:rsidR="001B0C24" w:rsidRPr="00E74697" w:rsidRDefault="001B0C24" w:rsidP="00B40A73">
            <w:pPr>
              <w:pStyle w:val="SOTableText"/>
              <w:jc w:val="center"/>
              <w:rPr>
                <w:color w:val="FF0000"/>
              </w:rPr>
            </w:pPr>
            <w:r>
              <w:sym w:font="Wingdings 2" w:char="F050"/>
            </w:r>
          </w:p>
        </w:tc>
        <w:tc>
          <w:tcPr>
            <w:tcW w:w="3969" w:type="dxa"/>
            <w:vAlign w:val="center"/>
          </w:tcPr>
          <w:p w14:paraId="796FEC44" w14:textId="77777777" w:rsidR="001B0C24" w:rsidRPr="001B0C24" w:rsidRDefault="001B0C24" w:rsidP="00385BE2">
            <w:pPr>
              <w:pStyle w:val="ACLAPTableText"/>
              <w:rPr>
                <w:rFonts w:ascii="Roboto Light" w:eastAsia="MS Mincho" w:hAnsi="Roboto Light"/>
                <w:sz w:val="18"/>
                <w:szCs w:val="18"/>
                <w:lang w:val="en-US"/>
              </w:rPr>
            </w:pPr>
            <w:r w:rsidRPr="001B0C24">
              <w:rPr>
                <w:rFonts w:ascii="Roboto Light" w:eastAsia="MS Mincho" w:hAnsi="Roboto Light"/>
                <w:sz w:val="18"/>
                <w:szCs w:val="18"/>
                <w:lang w:val="en-US"/>
              </w:rPr>
              <w:t>Worksheets and personal budget plan.</w:t>
            </w:r>
          </w:p>
          <w:p w14:paraId="55C7DA19" w14:textId="77777777" w:rsidR="001B0C24" w:rsidRPr="001B0C24" w:rsidRDefault="001B0C24" w:rsidP="00385BE2">
            <w:pPr>
              <w:pStyle w:val="ACLAPTableText"/>
              <w:rPr>
                <w:rFonts w:ascii="Roboto Light" w:eastAsia="MS Mincho" w:hAnsi="Roboto Light"/>
                <w:sz w:val="18"/>
                <w:szCs w:val="18"/>
                <w:lang w:val="en-US"/>
              </w:rPr>
            </w:pPr>
          </w:p>
          <w:p w14:paraId="6F06D269" w14:textId="77777777" w:rsidR="001B0C24" w:rsidRPr="00E74697" w:rsidRDefault="001B0C24" w:rsidP="00385BE2">
            <w:pPr>
              <w:pStyle w:val="SOTableText"/>
              <w:rPr>
                <w:color w:val="FF0000"/>
              </w:rPr>
            </w:pPr>
            <w:r w:rsidRPr="0056376C">
              <w:rPr>
                <w:szCs w:val="18"/>
              </w:rPr>
              <w:t>Teacher/SSO observations and notes.</w:t>
            </w:r>
          </w:p>
        </w:tc>
      </w:tr>
    </w:tbl>
    <w:p w14:paraId="1F6C62BC" w14:textId="77777777" w:rsidR="00E36CCD" w:rsidRDefault="00E36CCD" w:rsidP="00385BE2">
      <w:pPr>
        <w:tabs>
          <w:tab w:val="left" w:pos="5210"/>
        </w:tabs>
        <w:spacing w:before="240"/>
        <w:jc w:val="center"/>
        <w:rPr>
          <w:rFonts w:ascii="Roboto Medium" w:hAnsi="Roboto Medium"/>
        </w:rPr>
      </w:pPr>
    </w:p>
    <w:p w14:paraId="5C114A40" w14:textId="77777777" w:rsidR="00E36CCD" w:rsidRDefault="00E36CCD">
      <w:pPr>
        <w:spacing w:after="0"/>
        <w:rPr>
          <w:rFonts w:ascii="Roboto Medium" w:hAnsi="Roboto Medium"/>
        </w:rPr>
      </w:pPr>
      <w:r>
        <w:rPr>
          <w:rFonts w:ascii="Roboto Medium" w:hAnsi="Roboto Medium"/>
        </w:rPr>
        <w:br w:type="page"/>
      </w:r>
    </w:p>
    <w:p w14:paraId="1B8F7964" w14:textId="1C149127" w:rsidR="00CC572E" w:rsidRPr="00CC572E" w:rsidRDefault="00CC572E" w:rsidP="00385BE2">
      <w:pPr>
        <w:tabs>
          <w:tab w:val="left" w:pos="5210"/>
        </w:tabs>
        <w:spacing w:before="240"/>
        <w:jc w:val="center"/>
        <w:rPr>
          <w:rFonts w:ascii="Roboto Medium" w:hAnsi="Roboto Medium"/>
        </w:rPr>
      </w:pPr>
      <w:r w:rsidRPr="00CC572E">
        <w:rPr>
          <w:rFonts w:ascii="Roboto Medium" w:hAnsi="Roboto Medium"/>
        </w:rPr>
        <w:lastRenderedPageBreak/>
        <w:t>Identification of Personal Learning Goals</w:t>
      </w:r>
    </w:p>
    <w:tbl>
      <w:tblPr>
        <w:tblStyle w:val="TableGrid"/>
        <w:tblW w:w="12049" w:type="dxa"/>
        <w:tblLayout w:type="fixed"/>
        <w:tblLook w:val="04A0" w:firstRow="1" w:lastRow="0" w:firstColumn="1" w:lastColumn="0" w:noHBand="0" w:noVBand="1"/>
      </w:tblPr>
      <w:tblGrid>
        <w:gridCol w:w="4786"/>
        <w:gridCol w:w="709"/>
        <w:gridCol w:w="6554"/>
      </w:tblGrid>
      <w:tr w:rsidR="00CC572E" w14:paraId="6768C1EB" w14:textId="77777777" w:rsidTr="00E36CCD">
        <w:tc>
          <w:tcPr>
            <w:tcW w:w="12049" w:type="dxa"/>
            <w:gridSpan w:val="3"/>
            <w:tcBorders>
              <w:top w:val="nil"/>
              <w:left w:val="nil"/>
              <w:right w:val="nil"/>
            </w:tcBorders>
          </w:tcPr>
          <w:p w14:paraId="6A30A64D" w14:textId="77777777" w:rsidR="00CC572E" w:rsidRPr="00CC572E" w:rsidRDefault="00CC572E" w:rsidP="00FC12ED">
            <w:pPr>
              <w:spacing w:before="120"/>
              <w:rPr>
                <w:sz w:val="16"/>
              </w:rPr>
            </w:pPr>
            <w:r>
              <w:rPr>
                <w:sz w:val="16"/>
              </w:rPr>
              <w:t>When the student undertakes the same subject at Stage 1 and Stage 2, the goals should be a further development of those undertaken at Stage 1. If the student has not undertaken the subject at Stage I, the goals should show development of those undertaken in at least one other subject at Stage 1.</w:t>
            </w:r>
          </w:p>
        </w:tc>
      </w:tr>
      <w:tr w:rsidR="00CC572E" w14:paraId="39AA9042" w14:textId="77777777" w:rsidTr="00E36CCD">
        <w:tc>
          <w:tcPr>
            <w:tcW w:w="4786" w:type="dxa"/>
            <w:shd w:val="clear" w:color="auto" w:fill="D9D9D9" w:themeFill="background1" w:themeFillShade="D9"/>
          </w:tcPr>
          <w:p w14:paraId="38E44E6E" w14:textId="77777777" w:rsidR="00CC572E" w:rsidRPr="00385BE2" w:rsidRDefault="00CC572E" w:rsidP="00FC12ED">
            <w:pPr>
              <w:spacing w:before="120"/>
              <w:rPr>
                <w:rFonts w:ascii="Roboto Medium" w:hAnsi="Roboto Medium"/>
                <w:sz w:val="18"/>
              </w:rPr>
            </w:pPr>
            <w:r w:rsidRPr="00385BE2">
              <w:rPr>
                <w:rFonts w:ascii="Roboto Medium" w:hAnsi="Roboto Medium"/>
                <w:sz w:val="18"/>
              </w:rPr>
              <w:t>Student(s)</w:t>
            </w:r>
          </w:p>
        </w:tc>
        <w:tc>
          <w:tcPr>
            <w:tcW w:w="7263" w:type="dxa"/>
            <w:gridSpan w:val="2"/>
            <w:shd w:val="clear" w:color="auto" w:fill="D9D9D9" w:themeFill="background1" w:themeFillShade="D9"/>
          </w:tcPr>
          <w:p w14:paraId="29A1A7AE" w14:textId="77777777" w:rsidR="00CC572E" w:rsidRPr="00385BE2" w:rsidRDefault="00CC572E" w:rsidP="00FC12ED">
            <w:pPr>
              <w:spacing w:before="120"/>
              <w:rPr>
                <w:rFonts w:ascii="Roboto Medium" w:hAnsi="Roboto Medium"/>
                <w:sz w:val="18"/>
              </w:rPr>
            </w:pPr>
            <w:r w:rsidRPr="00385BE2">
              <w:rPr>
                <w:rFonts w:ascii="Roboto Medium" w:hAnsi="Roboto Medium"/>
                <w:sz w:val="18"/>
              </w:rPr>
              <w:t>Number and description of personal learning goals</w:t>
            </w:r>
          </w:p>
        </w:tc>
      </w:tr>
      <w:tr w:rsidR="00CC572E" w14:paraId="66902DEF" w14:textId="77777777" w:rsidTr="00E36CCD">
        <w:tc>
          <w:tcPr>
            <w:tcW w:w="4786" w:type="dxa"/>
          </w:tcPr>
          <w:p w14:paraId="5F6D09D8" w14:textId="77777777" w:rsidR="00CC572E" w:rsidRPr="00CC572E" w:rsidRDefault="00CC572E" w:rsidP="001B0C24">
            <w:pPr>
              <w:spacing w:before="120" w:after="0"/>
            </w:pPr>
          </w:p>
        </w:tc>
        <w:tc>
          <w:tcPr>
            <w:tcW w:w="709" w:type="dxa"/>
          </w:tcPr>
          <w:p w14:paraId="751F8373" w14:textId="77777777" w:rsidR="00CC572E" w:rsidRPr="00CC572E" w:rsidRDefault="00CC572E" w:rsidP="001B0C24">
            <w:pPr>
              <w:spacing w:before="120" w:after="0"/>
              <w:jc w:val="center"/>
            </w:pPr>
            <w:r>
              <w:t>1</w:t>
            </w:r>
          </w:p>
        </w:tc>
        <w:tc>
          <w:tcPr>
            <w:tcW w:w="6554" w:type="dxa"/>
          </w:tcPr>
          <w:p w14:paraId="5502C6C4" w14:textId="77777777" w:rsidR="00CC572E" w:rsidRPr="003D37AE" w:rsidRDefault="003D37AE" w:rsidP="001B0C24">
            <w:pPr>
              <w:spacing w:after="0"/>
              <w:rPr>
                <w:i/>
              </w:rPr>
            </w:pPr>
            <w:r w:rsidRPr="003D37AE">
              <w:rPr>
                <w:i/>
                <w:sz w:val="18"/>
                <w:szCs w:val="18"/>
              </w:rPr>
              <w:t>Understand, memorise, practice and recall times tables (up to x5)</w:t>
            </w:r>
            <w:r>
              <w:rPr>
                <w:i/>
                <w:sz w:val="18"/>
                <w:szCs w:val="18"/>
              </w:rPr>
              <w:t>.</w:t>
            </w:r>
          </w:p>
        </w:tc>
      </w:tr>
      <w:tr w:rsidR="00CC572E" w14:paraId="2C6701A1" w14:textId="77777777" w:rsidTr="00E36CCD">
        <w:tc>
          <w:tcPr>
            <w:tcW w:w="4786" w:type="dxa"/>
          </w:tcPr>
          <w:p w14:paraId="443F16C5" w14:textId="77777777" w:rsidR="00CC572E" w:rsidRPr="00CC572E" w:rsidRDefault="00CC572E" w:rsidP="001B0C24">
            <w:pPr>
              <w:spacing w:before="120" w:after="0"/>
            </w:pPr>
          </w:p>
        </w:tc>
        <w:tc>
          <w:tcPr>
            <w:tcW w:w="709" w:type="dxa"/>
          </w:tcPr>
          <w:p w14:paraId="43596174" w14:textId="77777777" w:rsidR="00CC572E" w:rsidRPr="00CC572E" w:rsidRDefault="00CC572E" w:rsidP="001B0C24">
            <w:pPr>
              <w:spacing w:before="120" w:after="0"/>
              <w:jc w:val="center"/>
            </w:pPr>
            <w:r w:rsidRPr="00CC572E">
              <w:t>2</w:t>
            </w:r>
          </w:p>
        </w:tc>
        <w:tc>
          <w:tcPr>
            <w:tcW w:w="6554" w:type="dxa"/>
          </w:tcPr>
          <w:p w14:paraId="56FC6978" w14:textId="77777777" w:rsidR="00CC572E" w:rsidRDefault="003D37AE" w:rsidP="001B0C24">
            <w:pPr>
              <w:spacing w:after="0"/>
              <w:rPr>
                <w:i/>
              </w:rPr>
            </w:pPr>
            <w:r w:rsidRPr="003D37AE">
              <w:rPr>
                <w:i/>
                <w:sz w:val="18"/>
                <w:szCs w:val="18"/>
              </w:rPr>
              <w:t xml:space="preserve">Learn about mathematical operations and apply these by using a calculator to work out problems (+, –, x, </w:t>
            </w:r>
            <w:r w:rsidRPr="003D37AE">
              <w:rPr>
                <w:i/>
                <w:sz w:val="18"/>
                <w:szCs w:val="18"/>
              </w:rPr>
              <w:sym w:font="Symbol" w:char="F0B8"/>
            </w:r>
            <w:r w:rsidRPr="003D37AE">
              <w:rPr>
                <w:i/>
                <w:sz w:val="18"/>
                <w:szCs w:val="18"/>
              </w:rPr>
              <w:t>, %)</w:t>
            </w:r>
            <w:r>
              <w:rPr>
                <w:i/>
                <w:sz w:val="18"/>
                <w:szCs w:val="18"/>
              </w:rPr>
              <w:t>.</w:t>
            </w:r>
          </w:p>
        </w:tc>
      </w:tr>
      <w:tr w:rsidR="00CC572E" w14:paraId="38DA2FBE" w14:textId="77777777" w:rsidTr="00E36CCD">
        <w:tc>
          <w:tcPr>
            <w:tcW w:w="4786" w:type="dxa"/>
          </w:tcPr>
          <w:p w14:paraId="06B63996" w14:textId="77777777" w:rsidR="00CC572E" w:rsidRPr="00CC572E" w:rsidRDefault="00CC572E" w:rsidP="001B0C24">
            <w:pPr>
              <w:spacing w:before="120" w:after="0"/>
            </w:pPr>
          </w:p>
        </w:tc>
        <w:tc>
          <w:tcPr>
            <w:tcW w:w="709" w:type="dxa"/>
          </w:tcPr>
          <w:p w14:paraId="17CBD688" w14:textId="77777777" w:rsidR="00CC572E" w:rsidRPr="00CC572E" w:rsidRDefault="00CC572E" w:rsidP="001B0C24">
            <w:pPr>
              <w:spacing w:before="120" w:after="0"/>
              <w:jc w:val="center"/>
            </w:pPr>
            <w:r w:rsidRPr="00CC572E">
              <w:t>3</w:t>
            </w:r>
          </w:p>
        </w:tc>
        <w:tc>
          <w:tcPr>
            <w:tcW w:w="6554" w:type="dxa"/>
          </w:tcPr>
          <w:p w14:paraId="01F1EB3D" w14:textId="77777777" w:rsidR="00CC572E" w:rsidRPr="003D37AE" w:rsidRDefault="003D37AE" w:rsidP="001B0C24">
            <w:pPr>
              <w:pStyle w:val="body"/>
              <w:tabs>
                <w:tab w:val="left" w:leader="underscore" w:pos="9159"/>
                <w:tab w:val="left" w:leader="underscore" w:pos="9397"/>
              </w:tabs>
              <w:rPr>
                <w:rFonts w:ascii="Arial" w:hAnsi="Arial" w:cs="Arial"/>
                <w:sz w:val="18"/>
                <w:szCs w:val="18"/>
                <w:lang w:val="en-AU"/>
              </w:rPr>
            </w:pPr>
            <w:r w:rsidRPr="003D37AE">
              <w:rPr>
                <w:rFonts w:ascii="Roboto Light" w:eastAsiaTheme="minorHAnsi" w:hAnsi="Roboto Light" w:cstheme="minorBidi"/>
                <w:i/>
                <w:sz w:val="18"/>
                <w:szCs w:val="18"/>
                <w:lang w:val="en-AU"/>
              </w:rPr>
              <w:t>Understand the importance of saving and budgeting and develop a personal budget plan</w:t>
            </w:r>
            <w:r>
              <w:rPr>
                <w:rFonts w:ascii="Roboto Light" w:eastAsiaTheme="minorHAnsi" w:hAnsi="Roboto Light" w:cstheme="minorBidi"/>
                <w:i/>
                <w:sz w:val="18"/>
                <w:szCs w:val="18"/>
                <w:lang w:val="en-AU"/>
              </w:rPr>
              <w:t>.</w:t>
            </w:r>
          </w:p>
        </w:tc>
      </w:tr>
      <w:tr w:rsidR="00CC572E" w14:paraId="20FA1543" w14:textId="77777777" w:rsidTr="00E36CCD">
        <w:tc>
          <w:tcPr>
            <w:tcW w:w="4786" w:type="dxa"/>
          </w:tcPr>
          <w:p w14:paraId="256668CA" w14:textId="77777777" w:rsidR="00CC572E" w:rsidRPr="00CC572E" w:rsidRDefault="00CC572E" w:rsidP="001B0C24">
            <w:pPr>
              <w:spacing w:before="120" w:after="0"/>
            </w:pPr>
          </w:p>
        </w:tc>
        <w:tc>
          <w:tcPr>
            <w:tcW w:w="709" w:type="dxa"/>
          </w:tcPr>
          <w:p w14:paraId="64CED2EA" w14:textId="77777777" w:rsidR="00CC572E" w:rsidRPr="00CC572E" w:rsidRDefault="00CC572E" w:rsidP="001B0C24">
            <w:pPr>
              <w:spacing w:before="120" w:after="0"/>
              <w:jc w:val="center"/>
            </w:pPr>
            <w:r w:rsidRPr="00CC572E">
              <w:t>4</w:t>
            </w:r>
          </w:p>
        </w:tc>
        <w:tc>
          <w:tcPr>
            <w:tcW w:w="6554" w:type="dxa"/>
          </w:tcPr>
          <w:p w14:paraId="6D7E4A6C" w14:textId="77777777" w:rsidR="00CC572E" w:rsidRDefault="003D37AE" w:rsidP="001B0C24">
            <w:pPr>
              <w:spacing w:after="0"/>
              <w:rPr>
                <w:i/>
              </w:rPr>
            </w:pPr>
            <w:r w:rsidRPr="003D37AE">
              <w:rPr>
                <w:i/>
                <w:sz w:val="18"/>
                <w:szCs w:val="18"/>
              </w:rPr>
              <w:t>Understand unit pricing and apply this to comparing possible alternatives for purchase decisions</w:t>
            </w:r>
            <w:r>
              <w:rPr>
                <w:i/>
                <w:sz w:val="18"/>
                <w:szCs w:val="18"/>
              </w:rPr>
              <w:t>.</w:t>
            </w:r>
          </w:p>
        </w:tc>
      </w:tr>
    </w:tbl>
    <w:p w14:paraId="350E60EA" w14:textId="77777777" w:rsidR="00385BE2" w:rsidRDefault="00385BE2" w:rsidP="00CC572E">
      <w:pPr>
        <w:spacing w:after="0"/>
        <w:rPr>
          <w:i/>
        </w:rPr>
      </w:pPr>
    </w:p>
    <w:p w14:paraId="03A8C5FB" w14:textId="494521D8" w:rsidR="00680846" w:rsidRDefault="00680846" w:rsidP="00CC572E">
      <w:pPr>
        <w:spacing w:after="0"/>
        <w:rPr>
          <w:i/>
        </w:rPr>
      </w:pPr>
      <w:r w:rsidRPr="00680846">
        <w:rPr>
          <w:i/>
        </w:rPr>
        <w:t>Three to five assessments for a 10-credit subject</w:t>
      </w:r>
      <w:r>
        <w:rPr>
          <w:i/>
        </w:rPr>
        <w:t>.</w:t>
      </w:r>
    </w:p>
    <w:p w14:paraId="522D7CC6" w14:textId="77777777" w:rsidR="00E36CCD" w:rsidRPr="00680846" w:rsidRDefault="00E36CCD" w:rsidP="00E36CCD">
      <w:pPr>
        <w:spacing w:after="0"/>
        <w:rPr>
          <w:i/>
        </w:rPr>
      </w:pPr>
    </w:p>
    <w:p w14:paraId="3618A8C6" w14:textId="77777777" w:rsidR="00E36CCD" w:rsidRPr="00C6516B" w:rsidRDefault="00E36CCD" w:rsidP="00E36CCD">
      <w:pPr>
        <w:ind w:left="170" w:hanging="170"/>
        <w:rPr>
          <w:b/>
          <w:bCs/>
          <w:i/>
        </w:rPr>
      </w:pPr>
      <w:r w:rsidRPr="00C6516B">
        <w:rPr>
          <w:b/>
          <w:bCs/>
          <w:i/>
        </w:rPr>
        <w:t>*Capabilities</w:t>
      </w:r>
    </w:p>
    <w:p w14:paraId="6B0F7C88" w14:textId="77777777" w:rsidR="00E36CCD" w:rsidRPr="005050F4" w:rsidRDefault="00E36CCD" w:rsidP="00E36CCD">
      <w:pPr>
        <w:pStyle w:val="SOFinalBullets"/>
        <w:spacing w:line="224" w:lineRule="exact"/>
        <w:rPr>
          <w:i/>
        </w:rPr>
      </w:pPr>
      <w:r w:rsidRPr="005050F4">
        <w:rPr>
          <w:i/>
        </w:rPr>
        <w:t>literacy</w:t>
      </w:r>
    </w:p>
    <w:p w14:paraId="4C296DFC" w14:textId="77777777" w:rsidR="00E36CCD" w:rsidRPr="005050F4" w:rsidRDefault="00E36CCD" w:rsidP="00E36CCD">
      <w:pPr>
        <w:pStyle w:val="SOFinalBullets"/>
        <w:spacing w:line="224" w:lineRule="exact"/>
        <w:rPr>
          <w:i/>
        </w:rPr>
      </w:pPr>
      <w:r w:rsidRPr="005050F4">
        <w:rPr>
          <w:i/>
        </w:rPr>
        <w:t>numeracy</w:t>
      </w:r>
    </w:p>
    <w:p w14:paraId="6C6D2AB2" w14:textId="77777777" w:rsidR="00E36CCD" w:rsidRPr="005050F4" w:rsidRDefault="00E36CCD" w:rsidP="00E36CCD">
      <w:pPr>
        <w:pStyle w:val="SOFinalBullets"/>
        <w:spacing w:line="224" w:lineRule="exact"/>
        <w:rPr>
          <w:i/>
        </w:rPr>
      </w:pPr>
      <w:r w:rsidRPr="005050F4">
        <w:rPr>
          <w:i/>
        </w:rPr>
        <w:t>information and communication technology (ICT) capability</w:t>
      </w:r>
    </w:p>
    <w:p w14:paraId="330BD9D0" w14:textId="77777777" w:rsidR="00E36CCD" w:rsidRPr="005050F4" w:rsidRDefault="00E36CCD" w:rsidP="00E36CCD">
      <w:pPr>
        <w:pStyle w:val="SOFinalBullets"/>
        <w:spacing w:line="224" w:lineRule="exact"/>
        <w:rPr>
          <w:i/>
        </w:rPr>
      </w:pPr>
      <w:r w:rsidRPr="005050F4">
        <w:rPr>
          <w:i/>
        </w:rPr>
        <w:t>critical and creative thinking</w:t>
      </w:r>
    </w:p>
    <w:p w14:paraId="68AFD0CF" w14:textId="77777777" w:rsidR="00E36CCD" w:rsidRPr="005050F4" w:rsidRDefault="00E36CCD" w:rsidP="00E36CCD">
      <w:pPr>
        <w:pStyle w:val="SOFinalBullets"/>
        <w:spacing w:line="224" w:lineRule="exact"/>
        <w:rPr>
          <w:i/>
        </w:rPr>
      </w:pPr>
      <w:r w:rsidRPr="005050F4">
        <w:rPr>
          <w:i/>
        </w:rPr>
        <w:t>personal and social capability</w:t>
      </w:r>
    </w:p>
    <w:p w14:paraId="3BEA83A5" w14:textId="77777777" w:rsidR="00E36CCD" w:rsidRPr="005050F4" w:rsidRDefault="00E36CCD" w:rsidP="00E36CCD">
      <w:pPr>
        <w:pStyle w:val="SOFinalBullets"/>
        <w:spacing w:line="224" w:lineRule="exact"/>
        <w:rPr>
          <w:i/>
        </w:rPr>
      </w:pPr>
      <w:r w:rsidRPr="005050F4">
        <w:rPr>
          <w:i/>
        </w:rPr>
        <w:t>ethical understanding</w:t>
      </w:r>
    </w:p>
    <w:p w14:paraId="2EC920BE" w14:textId="77777777" w:rsidR="00E36CCD" w:rsidRPr="005050F4" w:rsidRDefault="00E36CCD" w:rsidP="00E36CCD">
      <w:pPr>
        <w:pStyle w:val="SOFinalBullets"/>
        <w:rPr>
          <w:i/>
        </w:rPr>
      </w:pPr>
      <w:r w:rsidRPr="005050F4">
        <w:rPr>
          <w:i/>
        </w:rPr>
        <w:t>intercultural understanding</w:t>
      </w:r>
    </w:p>
    <w:p w14:paraId="441AC612" w14:textId="77777777" w:rsidR="00E36CCD" w:rsidRPr="00680846" w:rsidRDefault="00E36CCD" w:rsidP="00CC572E">
      <w:pPr>
        <w:spacing w:after="0"/>
        <w:rPr>
          <w:i/>
        </w:rPr>
      </w:pPr>
    </w:p>
    <w:p w14:paraId="6824235C" w14:textId="77777777" w:rsidR="00AD3260" w:rsidRPr="00680846" w:rsidRDefault="00AD3260" w:rsidP="00650FE2">
      <w:pPr>
        <w:spacing w:after="0"/>
        <w:rPr>
          <w:szCs w:val="20"/>
          <w:lang w:val="en-US"/>
        </w:rPr>
      </w:pPr>
      <w:r w:rsidRPr="00680846">
        <w:rPr>
          <w:i/>
        </w:rPr>
        <w:t xml:space="preserve">Please refer to the Stage </w:t>
      </w:r>
      <w:r w:rsidR="00680846" w:rsidRPr="00680846">
        <w:rPr>
          <w:i/>
        </w:rPr>
        <w:t>1 and Stage 2 Modified Subjects</w:t>
      </w:r>
      <w:r w:rsidRPr="00680846">
        <w:rPr>
          <w:i/>
        </w:rPr>
        <w:t xml:space="preserve"> subject outline.</w:t>
      </w:r>
    </w:p>
    <w:sectPr w:rsidR="00AD3260" w:rsidRPr="00680846" w:rsidSect="00E36CCD">
      <w:headerReference w:type="default" r:id="rId18"/>
      <w:footerReference w:type="default" r:id="rId19"/>
      <w:pgSz w:w="16838" w:h="11906" w:orient="landscape" w:code="9"/>
      <w:pgMar w:top="851" w:right="851" w:bottom="851" w:left="851" w:header="0" w:footer="31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F567909" w14:textId="77777777" w:rsidR="002C5C52" w:rsidRDefault="002C5C52" w:rsidP="00483E68">
      <w:r>
        <w:separator/>
      </w:r>
    </w:p>
  </w:endnote>
  <w:endnote w:type="continuationSeparator" w:id="0">
    <w:p w14:paraId="2C714324" w14:textId="77777777" w:rsidR="002C5C52" w:rsidRDefault="002C5C52" w:rsidP="00483E6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Roboto Light">
    <w:panose1 w:val="00000000000000000000"/>
    <w:charset w:val="00"/>
    <w:family w:val="auto"/>
    <w:pitch w:val="variable"/>
    <w:sig w:usb0="E00002FF" w:usb1="5000205B" w:usb2="00000020" w:usb3="00000000" w:csb0="0000019F" w:csb1="00000000"/>
    <w:embedRegular r:id="rId1" w:fontKey="{65760F37-673E-4528-AD43-681C339F201D}"/>
    <w:embedBold r:id="rId2" w:fontKey="{54D9B62B-5B48-44C2-847C-94ACFF030D65}"/>
    <w:embedItalic r:id="rId3" w:fontKey="{62DE2EC0-8435-4966-B649-2D1F9DE2DC9C}"/>
    <w:embedBoldItalic r:id="rId4" w:fontKey="{E0E29A32-892C-4AD8-8BB5-270EA7F5D67C}"/>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Roboto">
    <w:panose1 w:val="02000000000000000000"/>
    <w:charset w:val="00"/>
    <w:family w:val="auto"/>
    <w:pitch w:val="variable"/>
    <w:sig w:usb0="E00002FF" w:usb1="5000205B" w:usb2="00000020" w:usb3="00000000" w:csb0="0000019F" w:csb1="00000000"/>
    <w:embedRegular r:id="rId5" w:fontKey="{A635D0CC-042A-4C0E-A26D-1CDE1AB7C48E}"/>
    <w:embedBold r:id="rId6" w:fontKey="{ECBFF835-3FA2-4178-8E9C-7B6A843BAD77}"/>
    <w:embedItalic r:id="rId7" w:fontKey="{5AA905BF-D15D-441B-9C27-7C5159B0FA57}"/>
    <w:embedBoldItalic r:id="rId8" w:fontKey="{5CB0E3EB-4E97-41DF-9D50-699ACEEC28CC}"/>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MS Mincho">
    <w:altName w:val="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embedRegular r:id="rId9" w:fontKey="{F3F2DA0F-D542-4579-801C-62A2215EEE60}"/>
  </w:font>
  <w:font w:name="Roboto Medium">
    <w:panose1 w:val="00000000000000000000"/>
    <w:charset w:val="00"/>
    <w:family w:val="auto"/>
    <w:pitch w:val="variable"/>
    <w:sig w:usb0="E00002FF" w:usb1="5000205B" w:usb2="00000020" w:usb3="00000000" w:csb0="0000019F" w:csb1="00000000"/>
    <w:embedRegular r:id="rId10" w:fontKey="{A82AEBD2-E3AC-4B13-B960-C1BB22AF9C89}"/>
    <w:embedItalic r:id="rId11" w:fontKey="{9BF344D1-437A-4E20-B5AD-A54B0F2BC353}"/>
  </w:font>
  <w:font w:name="Calibri">
    <w:panose1 w:val="020F0502020204030204"/>
    <w:charset w:val="00"/>
    <w:family w:val="swiss"/>
    <w:pitch w:val="variable"/>
    <w:sig w:usb0="E4002EFF" w:usb1="C000247B" w:usb2="00000009" w:usb3="00000000" w:csb0="000001FF" w:csb1="00000000"/>
    <w:embedRegular r:id="rId12" w:fontKey="{83CCE5A9-50A1-48A9-A8D6-063828F63A23}"/>
  </w:font>
  <w:font w:name="Helv">
    <w:panose1 w:val="020B0604020202030204"/>
    <w:charset w:val="00"/>
    <w:family w:val="swiss"/>
    <w:notTrueType/>
    <w:pitch w:val="variable"/>
    <w:sig w:usb0="00000003" w:usb1="00000000" w:usb2="00000000" w:usb3="00000000" w:csb0="00000001" w:csb1="00000000"/>
  </w:font>
  <w:font w:name="Wingdings 2">
    <w:panose1 w:val="05020102010507070707"/>
    <w:charset w:val="02"/>
    <w:family w:val="roman"/>
    <w:pitch w:val="variable"/>
    <w:sig w:usb0="00000000" w:usb1="10000000" w:usb2="00000000" w:usb3="00000000" w:csb0="80000000" w:csb1="00000000"/>
    <w:embedRegular r:id="rId13" w:fontKey="{E45D0C89-9B25-4408-BAD3-F65F70DE33AD}"/>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774E95E" w14:textId="77777777" w:rsidR="00903834" w:rsidRDefault="0090383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96DB670" w14:textId="77777777" w:rsidR="00FF5B14" w:rsidRPr="00FF5B14" w:rsidRDefault="00FF5B14" w:rsidP="00FF5B14">
    <w:pPr>
      <w:tabs>
        <w:tab w:val="right" w:pos="10348"/>
      </w:tabs>
      <w:rPr>
        <w:sz w:val="16"/>
        <w:szCs w:val="16"/>
        <w:lang w:val="en-US" w:eastAsia="en-AU"/>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CFBF1E" w14:textId="11B98303" w:rsidR="00F20C51" w:rsidRPr="009414F8" w:rsidRDefault="009414F8" w:rsidP="00F20C51">
    <w:pPr>
      <w:rPr>
        <w:rFonts w:cs="Arial"/>
        <w:b/>
        <w:sz w:val="14"/>
      </w:rPr>
    </w:pPr>
    <w:r>
      <w:rPr>
        <w:noProof/>
        <w:lang w:eastAsia="en-AU"/>
      </w:rPr>
      <w:drawing>
        <wp:anchor distT="0" distB="0" distL="114300" distR="114300" simplePos="0" relativeHeight="251659776" behindDoc="1" locked="0" layoutInCell="1" allowOverlap="1" wp14:anchorId="131D2823" wp14:editId="60998EF2">
          <wp:simplePos x="0" y="0"/>
          <wp:positionH relativeFrom="column">
            <wp:posOffset>4757420</wp:posOffset>
          </wp:positionH>
          <wp:positionV relativeFrom="paragraph">
            <wp:posOffset>-652145</wp:posOffset>
          </wp:positionV>
          <wp:extent cx="1847850" cy="1266825"/>
          <wp:effectExtent l="0" t="0" r="0" b="9525"/>
          <wp:wrapTight wrapText="bothSides">
            <wp:wrapPolygon edited="0">
              <wp:start x="0" y="0"/>
              <wp:lineTo x="0" y="21438"/>
              <wp:lineTo x="21377" y="21438"/>
              <wp:lineTo x="21377" y="0"/>
              <wp:lineTo x="0" y="0"/>
            </wp:wrapPolygon>
          </wp:wrapTight>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ACE Board_Identity2_Letterhead_Footer.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847850" cy="1266825"/>
                  </a:xfrm>
                  <a:prstGeom prst="rect">
                    <a:avLst/>
                  </a:prstGeom>
                </pic:spPr>
              </pic:pic>
            </a:graphicData>
          </a:graphic>
          <wp14:sizeRelH relativeFrom="page">
            <wp14:pctWidth>0</wp14:pctWidth>
          </wp14:sizeRelH>
          <wp14:sizeRelV relativeFrom="page">
            <wp14:pctHeight>0</wp14:pctHeight>
          </wp14:sizeRelV>
        </wp:anchor>
      </w:drawing>
    </w:r>
    <w:r w:rsidR="00645238" w:rsidRPr="00F20C51">
      <w:rPr>
        <w:noProof/>
        <w:sz w:val="14"/>
        <w:szCs w:val="14"/>
        <w:lang w:eastAsia="en-AU"/>
      </w:rPr>
      <w:drawing>
        <wp:anchor distT="0" distB="0" distL="114300" distR="114300" simplePos="0" relativeHeight="251656704" behindDoc="0" locked="0" layoutInCell="1" allowOverlap="1" wp14:anchorId="7E0DB7A5" wp14:editId="6F4B3E0F">
          <wp:simplePos x="0" y="0"/>
          <wp:positionH relativeFrom="column">
            <wp:posOffset>7974965</wp:posOffset>
          </wp:positionH>
          <wp:positionV relativeFrom="paragraph">
            <wp:posOffset>75565</wp:posOffset>
          </wp:positionV>
          <wp:extent cx="1426845" cy="395605"/>
          <wp:effectExtent l="0" t="0" r="1905" b="444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OSA_black_2lines.jpg"/>
                  <pic:cNvPicPr/>
                </pic:nvPicPr>
                <pic:blipFill>
                  <a:blip r:embed="rId2" cstate="print">
                    <a:extLst>
                      <a:ext uri="{28A0092B-C50C-407E-A947-70E740481C1C}">
                        <a14:useLocalDpi xmlns:a14="http://schemas.microsoft.com/office/drawing/2010/main" val="0"/>
                      </a:ext>
                    </a:extLst>
                  </a:blip>
                  <a:stretch>
                    <a:fillRect/>
                  </a:stretch>
                </pic:blipFill>
                <pic:spPr>
                  <a:xfrm>
                    <a:off x="0" y="0"/>
                    <a:ext cx="1426845" cy="395605"/>
                  </a:xfrm>
                  <a:prstGeom prst="rect">
                    <a:avLst/>
                  </a:prstGeom>
                </pic:spPr>
              </pic:pic>
            </a:graphicData>
          </a:graphic>
          <wp14:sizeRelH relativeFrom="page">
            <wp14:pctWidth>0</wp14:pctWidth>
          </wp14:sizeRelH>
          <wp14:sizeRelV relativeFrom="page">
            <wp14:pctHeight>0</wp14:pctHeight>
          </wp14:sizeRelV>
        </wp:anchor>
      </w:drawing>
    </w:r>
    <w:r w:rsidR="009B7824" w:rsidRPr="00F20C51">
      <w:rPr>
        <w:sz w:val="14"/>
        <w:szCs w:val="14"/>
      </w:rPr>
      <w:t xml:space="preserve">Page </w:t>
    </w:r>
    <w:r w:rsidR="009B7824" w:rsidRPr="00F20C51">
      <w:rPr>
        <w:sz w:val="14"/>
        <w:szCs w:val="14"/>
      </w:rPr>
      <w:fldChar w:fldCharType="begin"/>
    </w:r>
    <w:r w:rsidR="009B7824" w:rsidRPr="00F20C51">
      <w:rPr>
        <w:sz w:val="14"/>
        <w:szCs w:val="14"/>
      </w:rPr>
      <w:instrText xml:space="preserve"> PAGE </w:instrText>
    </w:r>
    <w:r w:rsidR="009B7824" w:rsidRPr="00F20C51">
      <w:rPr>
        <w:sz w:val="14"/>
        <w:szCs w:val="14"/>
      </w:rPr>
      <w:fldChar w:fldCharType="separate"/>
    </w:r>
    <w:r w:rsidR="0058125E">
      <w:rPr>
        <w:noProof/>
        <w:sz w:val="14"/>
        <w:szCs w:val="14"/>
      </w:rPr>
      <w:t>1</w:t>
    </w:r>
    <w:r w:rsidR="009B7824" w:rsidRPr="00F20C51">
      <w:rPr>
        <w:sz w:val="14"/>
        <w:szCs w:val="14"/>
      </w:rPr>
      <w:fldChar w:fldCharType="end"/>
    </w:r>
    <w:r w:rsidR="009B7824" w:rsidRPr="00F20C51">
      <w:rPr>
        <w:sz w:val="14"/>
        <w:szCs w:val="14"/>
      </w:rPr>
      <w:t xml:space="preserve"> of </w:t>
    </w:r>
    <w:r w:rsidR="009B7824" w:rsidRPr="00F20C51">
      <w:rPr>
        <w:sz w:val="14"/>
        <w:szCs w:val="14"/>
      </w:rPr>
      <w:fldChar w:fldCharType="begin"/>
    </w:r>
    <w:r w:rsidR="009B7824" w:rsidRPr="00F20C51">
      <w:rPr>
        <w:sz w:val="14"/>
        <w:szCs w:val="14"/>
      </w:rPr>
      <w:instrText xml:space="preserve"> NUMPAGES </w:instrText>
    </w:r>
    <w:r w:rsidR="009B7824" w:rsidRPr="00F20C51">
      <w:rPr>
        <w:sz w:val="14"/>
        <w:szCs w:val="14"/>
      </w:rPr>
      <w:fldChar w:fldCharType="separate"/>
    </w:r>
    <w:r w:rsidR="0058125E">
      <w:rPr>
        <w:noProof/>
        <w:sz w:val="14"/>
        <w:szCs w:val="14"/>
      </w:rPr>
      <w:t>2</w:t>
    </w:r>
    <w:r w:rsidR="009B7824" w:rsidRPr="00F20C51">
      <w:rPr>
        <w:sz w:val="14"/>
        <w:szCs w:val="14"/>
      </w:rPr>
      <w:fldChar w:fldCharType="end"/>
    </w:r>
    <w:r w:rsidR="00693A24" w:rsidRPr="00F20C51">
      <w:rPr>
        <w:sz w:val="14"/>
        <w:szCs w:val="14"/>
      </w:rPr>
      <w:br/>
    </w:r>
    <w:r w:rsidR="00645238" w:rsidRPr="003D37AE">
      <w:rPr>
        <w:sz w:val="14"/>
        <w:szCs w:val="14"/>
      </w:rPr>
      <w:t xml:space="preserve">Stage 1 </w:t>
    </w:r>
    <w:r w:rsidR="003D37AE" w:rsidRPr="003D37AE">
      <w:rPr>
        <w:sz w:val="14"/>
        <w:szCs w:val="14"/>
      </w:rPr>
      <w:t>Modified: Mathematics</w:t>
    </w:r>
    <w:r w:rsidR="0058125E">
      <w:rPr>
        <w:sz w:val="14"/>
        <w:szCs w:val="14"/>
      </w:rPr>
      <w:t xml:space="preserve"> – Exemplar </w:t>
    </w:r>
    <w:r w:rsidR="00645238" w:rsidRPr="003D37AE">
      <w:rPr>
        <w:sz w:val="14"/>
        <w:szCs w:val="14"/>
      </w:rPr>
      <w:t xml:space="preserve"> LAP-1</w:t>
    </w:r>
    <w:r w:rsidR="00693A24" w:rsidRPr="003D37AE">
      <w:rPr>
        <w:sz w:val="14"/>
        <w:szCs w:val="14"/>
      </w:rPr>
      <w:t xml:space="preserve"> </w:t>
    </w:r>
    <w:r w:rsidR="00111A42" w:rsidRPr="003D37AE">
      <w:rPr>
        <w:sz w:val="14"/>
        <w:szCs w:val="14"/>
      </w:rPr>
      <w:br/>
    </w:r>
    <w:r w:rsidR="00F20C51" w:rsidRPr="00CA0D38">
      <w:rPr>
        <w:sz w:val="14"/>
      </w:rPr>
      <w:t xml:space="preserve">Ref: </w:t>
    </w:r>
    <w:r w:rsidR="00F20C51" w:rsidRPr="00CA0D38">
      <w:rPr>
        <w:sz w:val="14"/>
      </w:rPr>
      <w:fldChar w:fldCharType="begin"/>
    </w:r>
    <w:r w:rsidR="00F20C51" w:rsidRPr="00CA0D38">
      <w:rPr>
        <w:sz w:val="14"/>
      </w:rPr>
      <w:instrText xml:space="preserve"> DOCPROPERTY  Objective-Id  \* MERGEFORMAT </w:instrText>
    </w:r>
    <w:r w:rsidR="00F20C51" w:rsidRPr="00CA0D38">
      <w:rPr>
        <w:sz w:val="14"/>
      </w:rPr>
      <w:fldChar w:fldCharType="separate"/>
    </w:r>
    <w:r w:rsidR="008570DD">
      <w:rPr>
        <w:sz w:val="14"/>
      </w:rPr>
      <w:t>A689601</w:t>
    </w:r>
    <w:r w:rsidR="00F20C51" w:rsidRPr="00CA0D38">
      <w:rPr>
        <w:sz w:val="14"/>
      </w:rPr>
      <w:fldChar w:fldCharType="end"/>
    </w:r>
    <w:r w:rsidR="00F20C51" w:rsidRPr="00CA0D38">
      <w:rPr>
        <w:sz w:val="14"/>
      </w:rPr>
      <w:t xml:space="preserve"> (</w:t>
    </w:r>
    <w:r w:rsidR="00903834">
      <w:rPr>
        <w:sz w:val="14"/>
        <w:szCs w:val="14"/>
      </w:rPr>
      <w:t>updated April 2021</w:t>
    </w:r>
    <w:r w:rsidR="00F20C51" w:rsidRPr="00CA0D38">
      <w:rPr>
        <w:sz w:val="14"/>
      </w:rPr>
      <w:t>) © SACE Board of South Australia 2018</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20B9CAE" w14:textId="562B753C" w:rsidR="00F20C51" w:rsidRPr="00F20C51" w:rsidRDefault="007B08EB" w:rsidP="00F20C51">
    <w:pPr>
      <w:rPr>
        <w:rFonts w:cs="Arial"/>
        <w:sz w:val="14"/>
        <w:szCs w:val="14"/>
      </w:rPr>
    </w:pPr>
    <w:r w:rsidRPr="00F20C51">
      <w:rPr>
        <w:noProof/>
        <w:sz w:val="14"/>
        <w:szCs w:val="14"/>
        <w:lang w:eastAsia="en-AU"/>
      </w:rPr>
      <w:drawing>
        <wp:anchor distT="0" distB="0" distL="114300" distR="114300" simplePos="0" relativeHeight="251657728" behindDoc="0" locked="0" layoutInCell="1" allowOverlap="1" wp14:anchorId="3498AEE0" wp14:editId="607990BA">
          <wp:simplePos x="0" y="0"/>
          <wp:positionH relativeFrom="column">
            <wp:posOffset>7974965</wp:posOffset>
          </wp:positionH>
          <wp:positionV relativeFrom="paragraph">
            <wp:posOffset>75565</wp:posOffset>
          </wp:positionV>
          <wp:extent cx="1426845" cy="395605"/>
          <wp:effectExtent l="0" t="0" r="1905" b="4445"/>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OSA_black_2lines.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426845" cy="395605"/>
                  </a:xfrm>
                  <a:prstGeom prst="rect">
                    <a:avLst/>
                  </a:prstGeom>
                </pic:spPr>
              </pic:pic>
            </a:graphicData>
          </a:graphic>
          <wp14:sizeRelH relativeFrom="page">
            <wp14:pctWidth>0</wp14:pctWidth>
          </wp14:sizeRelH>
          <wp14:sizeRelV relativeFrom="page">
            <wp14:pctHeight>0</wp14:pctHeight>
          </wp14:sizeRelV>
        </wp:anchor>
      </w:drawing>
    </w:r>
    <w:r w:rsidRPr="00F20C51">
      <w:rPr>
        <w:sz w:val="14"/>
        <w:szCs w:val="14"/>
      </w:rPr>
      <w:t xml:space="preserve">Page </w:t>
    </w:r>
    <w:r w:rsidRPr="00F20C51">
      <w:rPr>
        <w:sz w:val="14"/>
        <w:szCs w:val="14"/>
      </w:rPr>
      <w:fldChar w:fldCharType="begin"/>
    </w:r>
    <w:r w:rsidRPr="00F20C51">
      <w:rPr>
        <w:sz w:val="14"/>
        <w:szCs w:val="14"/>
      </w:rPr>
      <w:instrText xml:space="preserve"> PAGE </w:instrText>
    </w:r>
    <w:r w:rsidRPr="00F20C51">
      <w:rPr>
        <w:sz w:val="14"/>
        <w:szCs w:val="14"/>
      </w:rPr>
      <w:fldChar w:fldCharType="separate"/>
    </w:r>
    <w:r w:rsidR="0058125E">
      <w:rPr>
        <w:noProof/>
        <w:sz w:val="14"/>
        <w:szCs w:val="14"/>
      </w:rPr>
      <w:t>2</w:t>
    </w:r>
    <w:r w:rsidRPr="00F20C51">
      <w:rPr>
        <w:sz w:val="14"/>
        <w:szCs w:val="14"/>
      </w:rPr>
      <w:fldChar w:fldCharType="end"/>
    </w:r>
    <w:r w:rsidRPr="00F20C51">
      <w:rPr>
        <w:sz w:val="14"/>
        <w:szCs w:val="14"/>
      </w:rPr>
      <w:t xml:space="preserve"> of </w:t>
    </w:r>
    <w:r w:rsidRPr="00F20C51">
      <w:rPr>
        <w:sz w:val="14"/>
        <w:szCs w:val="14"/>
      </w:rPr>
      <w:fldChar w:fldCharType="begin"/>
    </w:r>
    <w:r w:rsidRPr="00F20C51">
      <w:rPr>
        <w:sz w:val="14"/>
        <w:szCs w:val="14"/>
      </w:rPr>
      <w:instrText xml:space="preserve"> NUMPAGES </w:instrText>
    </w:r>
    <w:r w:rsidRPr="00F20C51">
      <w:rPr>
        <w:sz w:val="14"/>
        <w:szCs w:val="14"/>
      </w:rPr>
      <w:fldChar w:fldCharType="separate"/>
    </w:r>
    <w:r w:rsidR="0058125E">
      <w:rPr>
        <w:noProof/>
        <w:sz w:val="14"/>
        <w:szCs w:val="14"/>
      </w:rPr>
      <w:t>2</w:t>
    </w:r>
    <w:r w:rsidRPr="00F20C51">
      <w:rPr>
        <w:sz w:val="14"/>
        <w:szCs w:val="14"/>
      </w:rPr>
      <w:fldChar w:fldCharType="end"/>
    </w:r>
    <w:r w:rsidRPr="00F20C51">
      <w:rPr>
        <w:sz w:val="14"/>
        <w:szCs w:val="14"/>
      </w:rPr>
      <w:br/>
    </w:r>
    <w:r w:rsidR="00111A42" w:rsidRPr="003D37AE">
      <w:rPr>
        <w:sz w:val="14"/>
        <w:szCs w:val="14"/>
      </w:rPr>
      <w:t xml:space="preserve">Stage 1 </w:t>
    </w:r>
    <w:r w:rsidR="003D37AE" w:rsidRPr="003D37AE">
      <w:rPr>
        <w:sz w:val="14"/>
        <w:szCs w:val="14"/>
      </w:rPr>
      <w:t>Modified: Mathematics</w:t>
    </w:r>
    <w:r w:rsidR="00111A42" w:rsidRPr="003D37AE">
      <w:rPr>
        <w:sz w:val="14"/>
        <w:szCs w:val="14"/>
      </w:rPr>
      <w:t xml:space="preserve"> – </w:t>
    </w:r>
    <w:r w:rsidR="0058125E">
      <w:rPr>
        <w:sz w:val="14"/>
        <w:szCs w:val="14"/>
      </w:rPr>
      <w:t>Exemplar</w:t>
    </w:r>
    <w:r w:rsidR="00111A42" w:rsidRPr="003D37AE">
      <w:rPr>
        <w:sz w:val="14"/>
        <w:szCs w:val="14"/>
      </w:rPr>
      <w:t xml:space="preserve"> </w:t>
    </w:r>
    <w:r w:rsidR="00111A42" w:rsidRPr="00F20C51">
      <w:rPr>
        <w:sz w:val="14"/>
        <w:szCs w:val="14"/>
      </w:rPr>
      <w:t xml:space="preserve">LAP-1 </w:t>
    </w:r>
    <w:r w:rsidR="00111A42" w:rsidRPr="00F20C51">
      <w:rPr>
        <w:sz w:val="14"/>
        <w:szCs w:val="14"/>
      </w:rPr>
      <w:br/>
    </w:r>
    <w:r w:rsidR="00F20C51" w:rsidRPr="00F20C51">
      <w:rPr>
        <w:sz w:val="14"/>
        <w:szCs w:val="14"/>
      </w:rPr>
      <w:t xml:space="preserve">Ref: </w:t>
    </w:r>
    <w:r w:rsidR="00F20C51" w:rsidRPr="00F20C51">
      <w:rPr>
        <w:sz w:val="14"/>
        <w:szCs w:val="14"/>
      </w:rPr>
      <w:fldChar w:fldCharType="begin"/>
    </w:r>
    <w:r w:rsidR="00F20C51" w:rsidRPr="00F20C51">
      <w:rPr>
        <w:sz w:val="14"/>
        <w:szCs w:val="14"/>
      </w:rPr>
      <w:instrText xml:space="preserve"> DOCPROPERTY  Objective-Id  \* MERGEFORMAT </w:instrText>
    </w:r>
    <w:r w:rsidR="00F20C51" w:rsidRPr="00F20C51">
      <w:rPr>
        <w:sz w:val="14"/>
        <w:szCs w:val="14"/>
      </w:rPr>
      <w:fldChar w:fldCharType="separate"/>
    </w:r>
    <w:r w:rsidR="003F55BB">
      <w:rPr>
        <w:sz w:val="14"/>
        <w:szCs w:val="14"/>
      </w:rPr>
      <w:t>A689601</w:t>
    </w:r>
    <w:r w:rsidR="00F20C51" w:rsidRPr="00F20C51">
      <w:rPr>
        <w:sz w:val="14"/>
        <w:szCs w:val="14"/>
      </w:rPr>
      <w:fldChar w:fldCharType="end"/>
    </w:r>
    <w:r w:rsidR="00F20C51" w:rsidRPr="00F20C51">
      <w:rPr>
        <w:sz w:val="14"/>
        <w:szCs w:val="14"/>
      </w:rPr>
      <w:t xml:space="preserve"> (</w:t>
    </w:r>
    <w:r w:rsidR="00903834">
      <w:rPr>
        <w:sz w:val="14"/>
        <w:szCs w:val="14"/>
      </w:rPr>
      <w:t>updated April 2021</w:t>
    </w:r>
    <w:r w:rsidR="00F20C51" w:rsidRPr="00F20C51">
      <w:rPr>
        <w:sz w:val="14"/>
        <w:szCs w:val="14"/>
      </w:rPr>
      <w:t>) © SACE Board of South Australia 2018</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2AF32D2" w14:textId="77777777" w:rsidR="002C5C52" w:rsidRDefault="002C5C52" w:rsidP="00483E68">
      <w:r>
        <w:separator/>
      </w:r>
    </w:p>
  </w:footnote>
  <w:footnote w:type="continuationSeparator" w:id="0">
    <w:p w14:paraId="45111336" w14:textId="77777777" w:rsidR="002C5C52" w:rsidRDefault="002C5C52" w:rsidP="00483E6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3EBB17" w14:textId="77777777" w:rsidR="00903834" w:rsidRDefault="0090383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470D00" w14:textId="77777777" w:rsidR="00FF5B14" w:rsidRDefault="006225BE" w:rsidP="006225BE">
    <w:pPr>
      <w:pStyle w:val="Header"/>
      <w:tabs>
        <w:tab w:val="clear" w:pos="4513"/>
        <w:tab w:val="clear" w:pos="9026"/>
        <w:tab w:val="left" w:pos="855"/>
      </w:tabs>
    </w:pP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A2B1B76" w14:textId="77777777" w:rsidR="00693A24" w:rsidRDefault="009414F8">
    <w:pPr>
      <w:pStyle w:val="Header"/>
    </w:pPr>
    <w:r>
      <w:rPr>
        <w:noProof/>
        <w:lang w:eastAsia="en-AU"/>
      </w:rPr>
      <w:drawing>
        <wp:anchor distT="0" distB="0" distL="114300" distR="114300" simplePos="0" relativeHeight="251667456" behindDoc="1" locked="0" layoutInCell="1" allowOverlap="1" wp14:anchorId="7DFB00C8" wp14:editId="2159F51D">
          <wp:simplePos x="0" y="0"/>
          <wp:positionH relativeFrom="column">
            <wp:posOffset>-881380</wp:posOffset>
          </wp:positionH>
          <wp:positionV relativeFrom="paragraph">
            <wp:posOffset>-170815</wp:posOffset>
          </wp:positionV>
          <wp:extent cx="7539990" cy="1581150"/>
          <wp:effectExtent l="0" t="0" r="3810" b="0"/>
          <wp:wrapTight wrapText="bothSides">
            <wp:wrapPolygon edited="0">
              <wp:start x="0" y="0"/>
              <wp:lineTo x="0" y="21340"/>
              <wp:lineTo x="21556" y="21340"/>
              <wp:lineTo x="21556" y="0"/>
              <wp:lineTo x="0" y="0"/>
            </wp:wrapPolygon>
          </wp:wrapTight>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ACE Board Logo_Indentity2_Letterhead_Header.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7539990" cy="1581150"/>
                  </a:xfrm>
                  <a:prstGeom prst="rect">
                    <a:avLst/>
                  </a:prstGeom>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F5A1A7" w14:textId="77777777" w:rsidR="00153C12" w:rsidRDefault="00153C1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107E6C06"/>
    <w:multiLevelType w:val="hybridMultilevel"/>
    <w:tmpl w:val="74C63020"/>
    <w:lvl w:ilvl="0" w:tplc="AF0CF12E">
      <w:start w:val="1"/>
      <w:numFmt w:val="bullet"/>
      <w:pStyle w:val="ListParagraph"/>
      <w:lvlText w:val="•"/>
      <w:lvlJc w:val="left"/>
      <w:pPr>
        <w:ind w:left="473" w:hanging="360"/>
      </w:pPr>
      <w:rPr>
        <w:rFonts w:ascii="Roboto Light" w:hAnsi="Roboto Light"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34AA1BE9"/>
    <w:multiLevelType w:val="hybridMultilevel"/>
    <w:tmpl w:val="6390E98A"/>
    <w:lvl w:ilvl="0" w:tplc="2FD0C2E6">
      <w:start w:val="1"/>
      <w:numFmt w:val="bullet"/>
      <w:pStyle w:val="LAPTableBullets"/>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 w15:restartNumberingAfterBreak="0">
    <w:nsid w:val="4CAC1657"/>
    <w:multiLevelType w:val="hybridMultilevel"/>
    <w:tmpl w:val="829AC08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 w15:restartNumberingAfterBreak="0">
    <w:nsid w:val="61C2262D"/>
    <w:multiLevelType w:val="hybridMultilevel"/>
    <w:tmpl w:val="66CE660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 w15:restartNumberingAfterBreak="0">
    <w:nsid w:val="70D31AA1"/>
    <w:multiLevelType w:val="hybridMultilevel"/>
    <w:tmpl w:val="9208AF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7BF96517"/>
    <w:multiLevelType w:val="hybridMultilevel"/>
    <w:tmpl w:val="29727388"/>
    <w:lvl w:ilvl="0" w:tplc="BA82BC3E">
      <w:start w:val="1"/>
      <w:numFmt w:val="bullet"/>
      <w:pStyle w:val="SOFinalBullets"/>
      <w:lvlText w:val=""/>
      <w:lvlJc w:val="left"/>
      <w:pPr>
        <w:tabs>
          <w:tab w:val="num" w:pos="170"/>
        </w:tabs>
        <w:ind w:left="170" w:hanging="170"/>
      </w:pPr>
      <w:rPr>
        <w:rFonts w:ascii="Symbol" w:hAnsi="Symbol" w:hint="default"/>
        <w:color w:val="000000"/>
        <w:sz w:val="16"/>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num w:numId="1">
    <w:abstractNumId w:val="1"/>
  </w:num>
  <w:num w:numId="2">
    <w:abstractNumId w:val="2"/>
  </w:num>
  <w:num w:numId="3">
    <w:abstractNumId w:val="3"/>
  </w:num>
  <w:num w:numId="4">
    <w:abstractNumId w:val="4"/>
  </w:num>
  <w:num w:numId="5">
    <w:abstractNumId w:val="0"/>
  </w:num>
  <w:num w:numId="6">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20"/>
  <w:embedTrueType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20"/>
  <w:displayHorizontalDrawingGridEvery w:val="2"/>
  <w:displayVerticalDrawingGridEvery w:val="2"/>
  <w:noPunctuationKerning/>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4697"/>
    <w:rsid w:val="0000302F"/>
    <w:rsid w:val="0000356C"/>
    <w:rsid w:val="00007E9F"/>
    <w:rsid w:val="000201DA"/>
    <w:rsid w:val="00022AFE"/>
    <w:rsid w:val="00023281"/>
    <w:rsid w:val="00027283"/>
    <w:rsid w:val="00027EA4"/>
    <w:rsid w:val="00030998"/>
    <w:rsid w:val="0003787E"/>
    <w:rsid w:val="00044616"/>
    <w:rsid w:val="00046C68"/>
    <w:rsid w:val="0005050D"/>
    <w:rsid w:val="0005077B"/>
    <w:rsid w:val="0005109C"/>
    <w:rsid w:val="000519E4"/>
    <w:rsid w:val="0006330B"/>
    <w:rsid w:val="000642A5"/>
    <w:rsid w:val="00066B45"/>
    <w:rsid w:val="000710F6"/>
    <w:rsid w:val="000715F9"/>
    <w:rsid w:val="00072CC9"/>
    <w:rsid w:val="0008111F"/>
    <w:rsid w:val="0008294C"/>
    <w:rsid w:val="00090F75"/>
    <w:rsid w:val="000A2219"/>
    <w:rsid w:val="000C2DD3"/>
    <w:rsid w:val="000D0717"/>
    <w:rsid w:val="000D71E9"/>
    <w:rsid w:val="000D7C90"/>
    <w:rsid w:val="000E7D84"/>
    <w:rsid w:val="000F1CD6"/>
    <w:rsid w:val="000F201C"/>
    <w:rsid w:val="00101E10"/>
    <w:rsid w:val="00102B90"/>
    <w:rsid w:val="00103D79"/>
    <w:rsid w:val="00103F41"/>
    <w:rsid w:val="00106DA3"/>
    <w:rsid w:val="00110A29"/>
    <w:rsid w:val="00111A42"/>
    <w:rsid w:val="00126982"/>
    <w:rsid w:val="00145879"/>
    <w:rsid w:val="00151F7A"/>
    <w:rsid w:val="00153C12"/>
    <w:rsid w:val="00163751"/>
    <w:rsid w:val="00165366"/>
    <w:rsid w:val="00172292"/>
    <w:rsid w:val="0017434A"/>
    <w:rsid w:val="00174F7C"/>
    <w:rsid w:val="00180F61"/>
    <w:rsid w:val="00191CA3"/>
    <w:rsid w:val="001936A7"/>
    <w:rsid w:val="00196FAF"/>
    <w:rsid w:val="001A0CB2"/>
    <w:rsid w:val="001B0C24"/>
    <w:rsid w:val="001B2580"/>
    <w:rsid w:val="001C6E5D"/>
    <w:rsid w:val="001D0CE4"/>
    <w:rsid w:val="001F1534"/>
    <w:rsid w:val="001F6407"/>
    <w:rsid w:val="00214C9B"/>
    <w:rsid w:val="002253CD"/>
    <w:rsid w:val="00231C10"/>
    <w:rsid w:val="0023555C"/>
    <w:rsid w:val="002400F6"/>
    <w:rsid w:val="00241DEC"/>
    <w:rsid w:val="00243FDF"/>
    <w:rsid w:val="00246229"/>
    <w:rsid w:val="00251758"/>
    <w:rsid w:val="0025313C"/>
    <w:rsid w:val="00257F91"/>
    <w:rsid w:val="0026155F"/>
    <w:rsid w:val="00265BCC"/>
    <w:rsid w:val="00277CF3"/>
    <w:rsid w:val="00294972"/>
    <w:rsid w:val="002A0847"/>
    <w:rsid w:val="002A5ADA"/>
    <w:rsid w:val="002B0D95"/>
    <w:rsid w:val="002B395F"/>
    <w:rsid w:val="002B5831"/>
    <w:rsid w:val="002C5C52"/>
    <w:rsid w:val="002D0D3E"/>
    <w:rsid w:val="002D525F"/>
    <w:rsid w:val="002D5274"/>
    <w:rsid w:val="002F39F5"/>
    <w:rsid w:val="002F4306"/>
    <w:rsid w:val="002F67A7"/>
    <w:rsid w:val="00301B3C"/>
    <w:rsid w:val="00306E61"/>
    <w:rsid w:val="003148EC"/>
    <w:rsid w:val="00314997"/>
    <w:rsid w:val="0032615B"/>
    <w:rsid w:val="0032749B"/>
    <w:rsid w:val="00331F17"/>
    <w:rsid w:val="0033456B"/>
    <w:rsid w:val="00342C6D"/>
    <w:rsid w:val="003432DA"/>
    <w:rsid w:val="00346026"/>
    <w:rsid w:val="0035263D"/>
    <w:rsid w:val="003778B3"/>
    <w:rsid w:val="00384CE6"/>
    <w:rsid w:val="00384F72"/>
    <w:rsid w:val="003859A5"/>
    <w:rsid w:val="00385BE2"/>
    <w:rsid w:val="00385FF9"/>
    <w:rsid w:val="00387DA6"/>
    <w:rsid w:val="00394BDD"/>
    <w:rsid w:val="00395D68"/>
    <w:rsid w:val="003A2BAB"/>
    <w:rsid w:val="003A73C9"/>
    <w:rsid w:val="003B1DA7"/>
    <w:rsid w:val="003B2926"/>
    <w:rsid w:val="003B3564"/>
    <w:rsid w:val="003B552B"/>
    <w:rsid w:val="003C7F49"/>
    <w:rsid w:val="003D37AE"/>
    <w:rsid w:val="003E224A"/>
    <w:rsid w:val="003E2706"/>
    <w:rsid w:val="003F55BB"/>
    <w:rsid w:val="003F7CDE"/>
    <w:rsid w:val="00402D84"/>
    <w:rsid w:val="00405528"/>
    <w:rsid w:val="00413197"/>
    <w:rsid w:val="004152FB"/>
    <w:rsid w:val="00417139"/>
    <w:rsid w:val="00427C68"/>
    <w:rsid w:val="0043314C"/>
    <w:rsid w:val="004414FF"/>
    <w:rsid w:val="00445FE6"/>
    <w:rsid w:val="004474C4"/>
    <w:rsid w:val="00447724"/>
    <w:rsid w:val="004511CF"/>
    <w:rsid w:val="004564E8"/>
    <w:rsid w:val="00456B34"/>
    <w:rsid w:val="00462C34"/>
    <w:rsid w:val="00466BB8"/>
    <w:rsid w:val="00472039"/>
    <w:rsid w:val="00483E68"/>
    <w:rsid w:val="00484616"/>
    <w:rsid w:val="0049074C"/>
    <w:rsid w:val="00490BA2"/>
    <w:rsid w:val="004924C4"/>
    <w:rsid w:val="0049323B"/>
    <w:rsid w:val="004A396A"/>
    <w:rsid w:val="004B0B2D"/>
    <w:rsid w:val="004B2379"/>
    <w:rsid w:val="004B7B73"/>
    <w:rsid w:val="004C0E19"/>
    <w:rsid w:val="004C5784"/>
    <w:rsid w:val="004C67FD"/>
    <w:rsid w:val="004E726B"/>
    <w:rsid w:val="004F2A23"/>
    <w:rsid w:val="004F2E5B"/>
    <w:rsid w:val="004F65A3"/>
    <w:rsid w:val="00515F2F"/>
    <w:rsid w:val="0051678F"/>
    <w:rsid w:val="00524A91"/>
    <w:rsid w:val="0053018A"/>
    <w:rsid w:val="00533D87"/>
    <w:rsid w:val="005426A0"/>
    <w:rsid w:val="00552441"/>
    <w:rsid w:val="005704DE"/>
    <w:rsid w:val="00571936"/>
    <w:rsid w:val="0057214A"/>
    <w:rsid w:val="00574340"/>
    <w:rsid w:val="0057538D"/>
    <w:rsid w:val="00580F10"/>
    <w:rsid w:val="0058125E"/>
    <w:rsid w:val="00581D7F"/>
    <w:rsid w:val="00583D4E"/>
    <w:rsid w:val="005A2DAA"/>
    <w:rsid w:val="005A7B2B"/>
    <w:rsid w:val="005B24A2"/>
    <w:rsid w:val="005B2D29"/>
    <w:rsid w:val="005D1617"/>
    <w:rsid w:val="005D6C10"/>
    <w:rsid w:val="005D6C38"/>
    <w:rsid w:val="005E0001"/>
    <w:rsid w:val="00611E40"/>
    <w:rsid w:val="00621841"/>
    <w:rsid w:val="006225BE"/>
    <w:rsid w:val="00623960"/>
    <w:rsid w:val="00626837"/>
    <w:rsid w:val="006319F7"/>
    <w:rsid w:val="00645238"/>
    <w:rsid w:val="00650FE2"/>
    <w:rsid w:val="00651649"/>
    <w:rsid w:val="006542BF"/>
    <w:rsid w:val="00654C77"/>
    <w:rsid w:val="00660189"/>
    <w:rsid w:val="006611CD"/>
    <w:rsid w:val="0066308D"/>
    <w:rsid w:val="00671696"/>
    <w:rsid w:val="00671CB7"/>
    <w:rsid w:val="00676EBD"/>
    <w:rsid w:val="006805E7"/>
    <w:rsid w:val="00680846"/>
    <w:rsid w:val="00683C72"/>
    <w:rsid w:val="00687E49"/>
    <w:rsid w:val="00693A24"/>
    <w:rsid w:val="00696A0C"/>
    <w:rsid w:val="006A5D60"/>
    <w:rsid w:val="006A6855"/>
    <w:rsid w:val="006B156E"/>
    <w:rsid w:val="006B3F96"/>
    <w:rsid w:val="006C3764"/>
    <w:rsid w:val="006C3BD5"/>
    <w:rsid w:val="006C41B6"/>
    <w:rsid w:val="006C7B01"/>
    <w:rsid w:val="006E432D"/>
    <w:rsid w:val="006F2A7A"/>
    <w:rsid w:val="006F62C5"/>
    <w:rsid w:val="007016BF"/>
    <w:rsid w:val="007033AE"/>
    <w:rsid w:val="007117C2"/>
    <w:rsid w:val="0072062A"/>
    <w:rsid w:val="00720B0B"/>
    <w:rsid w:val="00721ACA"/>
    <w:rsid w:val="00726233"/>
    <w:rsid w:val="00727C67"/>
    <w:rsid w:val="0074308D"/>
    <w:rsid w:val="00745A0E"/>
    <w:rsid w:val="00750110"/>
    <w:rsid w:val="00750A12"/>
    <w:rsid w:val="0075299C"/>
    <w:rsid w:val="007632EC"/>
    <w:rsid w:val="00781226"/>
    <w:rsid w:val="007812F6"/>
    <w:rsid w:val="00781916"/>
    <w:rsid w:val="00781943"/>
    <w:rsid w:val="007912B4"/>
    <w:rsid w:val="00794E06"/>
    <w:rsid w:val="007B08EB"/>
    <w:rsid w:val="007B2350"/>
    <w:rsid w:val="007B2A5E"/>
    <w:rsid w:val="007B757F"/>
    <w:rsid w:val="007C31BE"/>
    <w:rsid w:val="007D0303"/>
    <w:rsid w:val="007D3D74"/>
    <w:rsid w:val="007E3907"/>
    <w:rsid w:val="007E40C9"/>
    <w:rsid w:val="007F0A84"/>
    <w:rsid w:val="007F34CF"/>
    <w:rsid w:val="007F3E80"/>
    <w:rsid w:val="007F4A9F"/>
    <w:rsid w:val="007F554B"/>
    <w:rsid w:val="007F5DAD"/>
    <w:rsid w:val="0080204F"/>
    <w:rsid w:val="00814EC6"/>
    <w:rsid w:val="00814FAC"/>
    <w:rsid w:val="008150A6"/>
    <w:rsid w:val="008159B0"/>
    <w:rsid w:val="00815CCD"/>
    <w:rsid w:val="00825C1B"/>
    <w:rsid w:val="008271C5"/>
    <w:rsid w:val="00842C28"/>
    <w:rsid w:val="00844EE0"/>
    <w:rsid w:val="00854E02"/>
    <w:rsid w:val="008570DD"/>
    <w:rsid w:val="0085748E"/>
    <w:rsid w:val="00864276"/>
    <w:rsid w:val="00865AE5"/>
    <w:rsid w:val="00866FCA"/>
    <w:rsid w:val="0087480A"/>
    <w:rsid w:val="00883E7D"/>
    <w:rsid w:val="008843EE"/>
    <w:rsid w:val="00895B13"/>
    <w:rsid w:val="008A18B3"/>
    <w:rsid w:val="008B27C6"/>
    <w:rsid w:val="008B2907"/>
    <w:rsid w:val="008B6E60"/>
    <w:rsid w:val="008C6750"/>
    <w:rsid w:val="008D717F"/>
    <w:rsid w:val="008E14D1"/>
    <w:rsid w:val="008E351E"/>
    <w:rsid w:val="008E791A"/>
    <w:rsid w:val="008F59A9"/>
    <w:rsid w:val="00903834"/>
    <w:rsid w:val="0091598D"/>
    <w:rsid w:val="00920663"/>
    <w:rsid w:val="0092176F"/>
    <w:rsid w:val="0092183B"/>
    <w:rsid w:val="00925ED6"/>
    <w:rsid w:val="00926940"/>
    <w:rsid w:val="0093737C"/>
    <w:rsid w:val="009414F8"/>
    <w:rsid w:val="00944550"/>
    <w:rsid w:val="00944750"/>
    <w:rsid w:val="00946138"/>
    <w:rsid w:val="00955E30"/>
    <w:rsid w:val="0096528B"/>
    <w:rsid w:val="009770D1"/>
    <w:rsid w:val="00996C3C"/>
    <w:rsid w:val="0099796F"/>
    <w:rsid w:val="009A7D3D"/>
    <w:rsid w:val="009B27B1"/>
    <w:rsid w:val="009B7824"/>
    <w:rsid w:val="009C6CC2"/>
    <w:rsid w:val="009D4DB6"/>
    <w:rsid w:val="009D6855"/>
    <w:rsid w:val="009E3631"/>
    <w:rsid w:val="009E39B2"/>
    <w:rsid w:val="009F6B1A"/>
    <w:rsid w:val="00A032A4"/>
    <w:rsid w:val="00A15D02"/>
    <w:rsid w:val="00A23DE3"/>
    <w:rsid w:val="00A33E47"/>
    <w:rsid w:val="00A370F5"/>
    <w:rsid w:val="00A41838"/>
    <w:rsid w:val="00A440AC"/>
    <w:rsid w:val="00A44DC9"/>
    <w:rsid w:val="00A455B2"/>
    <w:rsid w:val="00A52537"/>
    <w:rsid w:val="00A54E10"/>
    <w:rsid w:val="00A573ED"/>
    <w:rsid w:val="00A6424E"/>
    <w:rsid w:val="00A65B3B"/>
    <w:rsid w:val="00A81D0E"/>
    <w:rsid w:val="00A82B69"/>
    <w:rsid w:val="00A862E5"/>
    <w:rsid w:val="00A94F14"/>
    <w:rsid w:val="00A95A04"/>
    <w:rsid w:val="00AA5255"/>
    <w:rsid w:val="00AA6028"/>
    <w:rsid w:val="00AB1AD6"/>
    <w:rsid w:val="00AB5B62"/>
    <w:rsid w:val="00AC173D"/>
    <w:rsid w:val="00AD3260"/>
    <w:rsid w:val="00AD69EC"/>
    <w:rsid w:val="00AE4323"/>
    <w:rsid w:val="00AE75C3"/>
    <w:rsid w:val="00AF2A2A"/>
    <w:rsid w:val="00AF5EA0"/>
    <w:rsid w:val="00B007B0"/>
    <w:rsid w:val="00B052A5"/>
    <w:rsid w:val="00B05838"/>
    <w:rsid w:val="00B17235"/>
    <w:rsid w:val="00B33260"/>
    <w:rsid w:val="00B34F12"/>
    <w:rsid w:val="00B35FD0"/>
    <w:rsid w:val="00B40A73"/>
    <w:rsid w:val="00B50D2F"/>
    <w:rsid w:val="00B52FB4"/>
    <w:rsid w:val="00B556A3"/>
    <w:rsid w:val="00B560A4"/>
    <w:rsid w:val="00B63239"/>
    <w:rsid w:val="00B706F2"/>
    <w:rsid w:val="00B75C6F"/>
    <w:rsid w:val="00B76762"/>
    <w:rsid w:val="00B77DAC"/>
    <w:rsid w:val="00B92414"/>
    <w:rsid w:val="00B97390"/>
    <w:rsid w:val="00B97EA5"/>
    <w:rsid w:val="00BA10BB"/>
    <w:rsid w:val="00BA725D"/>
    <w:rsid w:val="00BB16D3"/>
    <w:rsid w:val="00BB2960"/>
    <w:rsid w:val="00BB693A"/>
    <w:rsid w:val="00BC65C1"/>
    <w:rsid w:val="00BD0EB2"/>
    <w:rsid w:val="00BD34C5"/>
    <w:rsid w:val="00BE3DE2"/>
    <w:rsid w:val="00BE7279"/>
    <w:rsid w:val="00BE7FB8"/>
    <w:rsid w:val="00BF3E3C"/>
    <w:rsid w:val="00BF4C6B"/>
    <w:rsid w:val="00C13E31"/>
    <w:rsid w:val="00C317FF"/>
    <w:rsid w:val="00C37C82"/>
    <w:rsid w:val="00C450CD"/>
    <w:rsid w:val="00C5241C"/>
    <w:rsid w:val="00C62821"/>
    <w:rsid w:val="00C640C8"/>
    <w:rsid w:val="00C64500"/>
    <w:rsid w:val="00C647BB"/>
    <w:rsid w:val="00C72D97"/>
    <w:rsid w:val="00C8060C"/>
    <w:rsid w:val="00C8436F"/>
    <w:rsid w:val="00C855F8"/>
    <w:rsid w:val="00C93FC5"/>
    <w:rsid w:val="00C96A2C"/>
    <w:rsid w:val="00CB7370"/>
    <w:rsid w:val="00CC1651"/>
    <w:rsid w:val="00CC572E"/>
    <w:rsid w:val="00CC7509"/>
    <w:rsid w:val="00CD2FBB"/>
    <w:rsid w:val="00CD5A41"/>
    <w:rsid w:val="00CE136D"/>
    <w:rsid w:val="00CF39CB"/>
    <w:rsid w:val="00D0265D"/>
    <w:rsid w:val="00D06174"/>
    <w:rsid w:val="00D0655C"/>
    <w:rsid w:val="00D15FCD"/>
    <w:rsid w:val="00D21703"/>
    <w:rsid w:val="00D324D8"/>
    <w:rsid w:val="00D4578E"/>
    <w:rsid w:val="00D46337"/>
    <w:rsid w:val="00D50063"/>
    <w:rsid w:val="00D572F7"/>
    <w:rsid w:val="00D603D6"/>
    <w:rsid w:val="00D63C2E"/>
    <w:rsid w:val="00D772AA"/>
    <w:rsid w:val="00D837D1"/>
    <w:rsid w:val="00D86722"/>
    <w:rsid w:val="00D9775D"/>
    <w:rsid w:val="00DA22CA"/>
    <w:rsid w:val="00DA35C9"/>
    <w:rsid w:val="00DA4518"/>
    <w:rsid w:val="00DA4653"/>
    <w:rsid w:val="00DA5A02"/>
    <w:rsid w:val="00DA65DC"/>
    <w:rsid w:val="00DA7A66"/>
    <w:rsid w:val="00DB6817"/>
    <w:rsid w:val="00DC0525"/>
    <w:rsid w:val="00DC2E92"/>
    <w:rsid w:val="00DD5535"/>
    <w:rsid w:val="00DE042F"/>
    <w:rsid w:val="00DE1C35"/>
    <w:rsid w:val="00DE2B2F"/>
    <w:rsid w:val="00DE3C5C"/>
    <w:rsid w:val="00DF1E82"/>
    <w:rsid w:val="00DF29EB"/>
    <w:rsid w:val="00DF6958"/>
    <w:rsid w:val="00E03390"/>
    <w:rsid w:val="00E04DEE"/>
    <w:rsid w:val="00E11E23"/>
    <w:rsid w:val="00E17214"/>
    <w:rsid w:val="00E201AF"/>
    <w:rsid w:val="00E22537"/>
    <w:rsid w:val="00E26B09"/>
    <w:rsid w:val="00E27045"/>
    <w:rsid w:val="00E32764"/>
    <w:rsid w:val="00E36CCD"/>
    <w:rsid w:val="00E40438"/>
    <w:rsid w:val="00E44043"/>
    <w:rsid w:val="00E4492D"/>
    <w:rsid w:val="00E45B8F"/>
    <w:rsid w:val="00E56E7A"/>
    <w:rsid w:val="00E71CEA"/>
    <w:rsid w:val="00E72709"/>
    <w:rsid w:val="00E74697"/>
    <w:rsid w:val="00E90CA9"/>
    <w:rsid w:val="00EA2B6B"/>
    <w:rsid w:val="00EB20A8"/>
    <w:rsid w:val="00EB22D4"/>
    <w:rsid w:val="00EB2B08"/>
    <w:rsid w:val="00EB40A9"/>
    <w:rsid w:val="00EC2A92"/>
    <w:rsid w:val="00EC3BE5"/>
    <w:rsid w:val="00EC544E"/>
    <w:rsid w:val="00EC545D"/>
    <w:rsid w:val="00EE2FF4"/>
    <w:rsid w:val="00EE4484"/>
    <w:rsid w:val="00EE4F23"/>
    <w:rsid w:val="00EF113D"/>
    <w:rsid w:val="00EF3B17"/>
    <w:rsid w:val="00EF5A96"/>
    <w:rsid w:val="00EF61D3"/>
    <w:rsid w:val="00F05064"/>
    <w:rsid w:val="00F131EE"/>
    <w:rsid w:val="00F20C51"/>
    <w:rsid w:val="00F2338F"/>
    <w:rsid w:val="00F27820"/>
    <w:rsid w:val="00F30FCA"/>
    <w:rsid w:val="00F33792"/>
    <w:rsid w:val="00F35D23"/>
    <w:rsid w:val="00F416C8"/>
    <w:rsid w:val="00F46125"/>
    <w:rsid w:val="00F50770"/>
    <w:rsid w:val="00F6258C"/>
    <w:rsid w:val="00F73C0E"/>
    <w:rsid w:val="00F8083E"/>
    <w:rsid w:val="00F90C04"/>
    <w:rsid w:val="00F96156"/>
    <w:rsid w:val="00FA43F9"/>
    <w:rsid w:val="00FA54D1"/>
    <w:rsid w:val="00FA598E"/>
    <w:rsid w:val="00FA7C63"/>
    <w:rsid w:val="00FB072F"/>
    <w:rsid w:val="00FB10C1"/>
    <w:rsid w:val="00FB263E"/>
    <w:rsid w:val="00FB4107"/>
    <w:rsid w:val="00FB518B"/>
    <w:rsid w:val="00FB7ACB"/>
    <w:rsid w:val="00FC12ED"/>
    <w:rsid w:val="00FD782A"/>
    <w:rsid w:val="00FE3D9C"/>
    <w:rsid w:val="00FE70BB"/>
    <w:rsid w:val="00FF00D4"/>
    <w:rsid w:val="00FF5B14"/>
    <w:rsid w:val="00FF5FB5"/>
  </w:rsids>
  <m:mathPr>
    <m:mathFont m:val="Cambria Math"/>
    <m:brkBin m:val="before"/>
    <m:brkBinSub m:val="--"/>
    <m:smallFrac m:val="0"/>
    <m:dispDef/>
    <m:lMargin m:val="0"/>
    <m:rMargin m:val="0"/>
    <m:defJc m:val="centerGroup"/>
    <m:wrapIndent m:val="1440"/>
    <m:intLim m:val="subSup"/>
    <m:naryLim m:val="undOvr"/>
  </m:mathPr>
  <w:themeFontLang w:val="en-AU"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77DFBC1C"/>
  <w15:docId w15:val="{1EEB4EFD-4B63-4330-A1BC-C6A859B3F2C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aliases w:val="LAP Body Text"/>
    <w:qFormat/>
    <w:rsid w:val="009B7824"/>
    <w:pPr>
      <w:spacing w:after="120"/>
    </w:pPr>
    <w:rPr>
      <w:rFonts w:ascii="Roboto Light" w:eastAsiaTheme="minorHAnsi" w:hAnsi="Roboto Light" w:cstheme="minorBidi"/>
      <w:szCs w:val="22"/>
      <w:lang w:eastAsia="en-US"/>
    </w:rPr>
  </w:style>
  <w:style w:type="paragraph" w:styleId="Heading1">
    <w:name w:val="heading 1"/>
    <w:aliases w:val="Section Heading"/>
    <w:basedOn w:val="Normal"/>
    <w:next w:val="Normal"/>
    <w:link w:val="Heading1Char"/>
    <w:qFormat/>
    <w:rsid w:val="00111A42"/>
    <w:pPr>
      <w:keepNext/>
      <w:keepLines/>
      <w:spacing w:before="240"/>
      <w:outlineLvl w:val="0"/>
    </w:pPr>
    <w:rPr>
      <w:rFonts w:eastAsiaTheme="majorEastAsia" w:cstheme="majorBidi"/>
      <w:bCs/>
      <w:sz w:val="32"/>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LAPTableText">
    <w:name w:val="LAP Table Text"/>
    <w:next w:val="Normal"/>
    <w:qFormat/>
    <w:rsid w:val="00A44DC9"/>
    <w:pPr>
      <w:spacing w:before="40" w:after="40"/>
    </w:pPr>
    <w:rPr>
      <w:rFonts w:ascii="Roboto Light" w:eastAsia="SimSun" w:hAnsi="Roboto Light" w:cs="Arial"/>
      <w:sz w:val="16"/>
      <w:szCs w:val="18"/>
      <w:lang w:eastAsia="en-US"/>
    </w:rPr>
  </w:style>
  <w:style w:type="character" w:styleId="Hyperlink">
    <w:name w:val="Hyperlink"/>
    <w:basedOn w:val="DefaultParagraphFont"/>
    <w:uiPriority w:val="99"/>
    <w:unhideWhenUsed/>
    <w:rsid w:val="00483E68"/>
    <w:rPr>
      <w:color w:val="0000FF" w:themeColor="hyperlink"/>
      <w:u w:val="single"/>
    </w:rPr>
  </w:style>
  <w:style w:type="paragraph" w:customStyle="1" w:styleId="SOTableText">
    <w:name w:val="SO Table Text"/>
    <w:link w:val="SOTableTextChar"/>
    <w:qFormat/>
    <w:rsid w:val="00103D79"/>
    <w:pPr>
      <w:spacing w:before="60" w:after="60"/>
    </w:pPr>
    <w:rPr>
      <w:rFonts w:ascii="Roboto Light" w:eastAsia="MS Mincho" w:hAnsi="Roboto Light" w:cs="Arial"/>
      <w:sz w:val="18"/>
      <w:lang w:val="en-US" w:eastAsia="en-US"/>
    </w:rPr>
  </w:style>
  <w:style w:type="paragraph" w:customStyle="1" w:styleId="LAPTableBullets">
    <w:name w:val="LAP Table Bullets"/>
    <w:qFormat/>
    <w:rsid w:val="00483E68"/>
    <w:pPr>
      <w:numPr>
        <w:numId w:val="1"/>
      </w:numPr>
      <w:spacing w:before="20" w:after="20"/>
      <w:ind w:left="357" w:hanging="357"/>
    </w:pPr>
    <w:rPr>
      <w:rFonts w:ascii="Arial" w:eastAsiaTheme="minorHAnsi" w:hAnsi="Arial" w:cs="Arial"/>
      <w:lang w:eastAsia="en-US"/>
    </w:rPr>
  </w:style>
  <w:style w:type="paragraph" w:styleId="Header">
    <w:name w:val="header"/>
    <w:basedOn w:val="Normal"/>
    <w:link w:val="HeaderChar"/>
    <w:rsid w:val="00483E68"/>
    <w:pPr>
      <w:tabs>
        <w:tab w:val="center" w:pos="4513"/>
        <w:tab w:val="right" w:pos="9026"/>
      </w:tabs>
    </w:pPr>
  </w:style>
  <w:style w:type="character" w:customStyle="1" w:styleId="HeaderChar">
    <w:name w:val="Header Char"/>
    <w:basedOn w:val="DefaultParagraphFont"/>
    <w:link w:val="Header"/>
    <w:rsid w:val="00483E68"/>
    <w:rPr>
      <w:rFonts w:ascii="Arial" w:eastAsiaTheme="minorHAnsi" w:hAnsi="Arial" w:cstheme="minorBidi"/>
      <w:sz w:val="22"/>
      <w:szCs w:val="22"/>
      <w:lang w:eastAsia="en-US"/>
    </w:rPr>
  </w:style>
  <w:style w:type="paragraph" w:styleId="Footer">
    <w:name w:val="footer"/>
    <w:aliases w:val="footnote"/>
    <w:basedOn w:val="Normal"/>
    <w:link w:val="FooterChar"/>
    <w:rsid w:val="00483E68"/>
    <w:pPr>
      <w:tabs>
        <w:tab w:val="center" w:pos="4513"/>
        <w:tab w:val="right" w:pos="9026"/>
      </w:tabs>
    </w:pPr>
  </w:style>
  <w:style w:type="character" w:customStyle="1" w:styleId="FooterChar">
    <w:name w:val="Footer Char"/>
    <w:aliases w:val="footnote Char"/>
    <w:basedOn w:val="DefaultParagraphFont"/>
    <w:link w:val="Footer"/>
    <w:rsid w:val="00483E68"/>
    <w:rPr>
      <w:rFonts w:ascii="Arial" w:eastAsiaTheme="minorHAnsi" w:hAnsi="Arial" w:cstheme="minorBidi"/>
      <w:sz w:val="22"/>
      <w:szCs w:val="22"/>
      <w:lang w:eastAsia="en-US"/>
    </w:rPr>
  </w:style>
  <w:style w:type="paragraph" w:customStyle="1" w:styleId="LAPFooter">
    <w:name w:val="LAP Footer"/>
    <w:next w:val="Normal"/>
    <w:qFormat/>
    <w:rsid w:val="00111A42"/>
    <w:pPr>
      <w:tabs>
        <w:tab w:val="right" w:pos="9639"/>
        <w:tab w:val="right" w:pos="14742"/>
      </w:tabs>
    </w:pPr>
    <w:rPr>
      <w:rFonts w:ascii="Roboto Light" w:eastAsia="SimSun" w:hAnsi="Roboto Light" w:cs="Arial"/>
      <w:sz w:val="14"/>
      <w:szCs w:val="16"/>
      <w:lang w:val="en-US"/>
    </w:rPr>
  </w:style>
  <w:style w:type="paragraph" w:customStyle="1" w:styleId="SMFooter">
    <w:name w:val="SM Footer"/>
    <w:next w:val="Normal"/>
    <w:qFormat/>
    <w:rsid w:val="00483E68"/>
    <w:pPr>
      <w:tabs>
        <w:tab w:val="right" w:pos="9639"/>
        <w:tab w:val="right" w:pos="15026"/>
      </w:tabs>
    </w:pPr>
    <w:rPr>
      <w:rFonts w:ascii="Arial" w:hAnsi="Arial" w:cs="Arial"/>
      <w:sz w:val="16"/>
      <w:szCs w:val="16"/>
      <w:lang w:val="en-US" w:eastAsia="en-US"/>
    </w:rPr>
  </w:style>
  <w:style w:type="paragraph" w:customStyle="1" w:styleId="LAPTableTextCentered">
    <w:name w:val="LAP Table Text + Centered"/>
    <w:basedOn w:val="LAPTableText"/>
    <w:qFormat/>
    <w:rsid w:val="00483E68"/>
    <w:pPr>
      <w:jc w:val="center"/>
    </w:pPr>
    <w:rPr>
      <w:rFonts w:eastAsia="Times New Roman" w:cs="Times New Roman"/>
      <w:szCs w:val="20"/>
    </w:rPr>
  </w:style>
  <w:style w:type="paragraph" w:styleId="BalloonText">
    <w:name w:val="Balloon Text"/>
    <w:basedOn w:val="Normal"/>
    <w:link w:val="BalloonTextChar"/>
    <w:rsid w:val="006225BE"/>
    <w:rPr>
      <w:rFonts w:ascii="Tahoma" w:hAnsi="Tahoma" w:cs="Tahoma"/>
      <w:sz w:val="16"/>
      <w:szCs w:val="16"/>
    </w:rPr>
  </w:style>
  <w:style w:type="character" w:customStyle="1" w:styleId="BalloonTextChar">
    <w:name w:val="Balloon Text Char"/>
    <w:basedOn w:val="DefaultParagraphFont"/>
    <w:link w:val="BalloonText"/>
    <w:rsid w:val="006225BE"/>
    <w:rPr>
      <w:rFonts w:ascii="Tahoma" w:eastAsiaTheme="minorHAnsi" w:hAnsi="Tahoma" w:cs="Tahoma"/>
      <w:sz w:val="16"/>
      <w:szCs w:val="16"/>
      <w:lang w:eastAsia="en-US"/>
    </w:rPr>
  </w:style>
  <w:style w:type="character" w:customStyle="1" w:styleId="Heading1Char">
    <w:name w:val="Heading 1 Char"/>
    <w:aliases w:val="Section Heading Char"/>
    <w:basedOn w:val="DefaultParagraphFont"/>
    <w:link w:val="Heading1"/>
    <w:rsid w:val="00111A42"/>
    <w:rPr>
      <w:rFonts w:ascii="Roboto Light" w:eastAsiaTheme="majorEastAsia" w:hAnsi="Roboto Light" w:cstheme="majorBidi"/>
      <w:bCs/>
      <w:sz w:val="32"/>
      <w:szCs w:val="28"/>
      <w:lang w:eastAsia="en-US"/>
    </w:rPr>
  </w:style>
  <w:style w:type="paragraph" w:styleId="Title">
    <w:name w:val="Title"/>
    <w:basedOn w:val="Normal"/>
    <w:next w:val="Normal"/>
    <w:link w:val="TitleChar"/>
    <w:qFormat/>
    <w:rsid w:val="009B7824"/>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rsid w:val="009B7824"/>
    <w:rPr>
      <w:rFonts w:asciiTheme="majorHAnsi" w:eastAsiaTheme="majorEastAsia" w:hAnsiTheme="majorHAnsi" w:cstheme="majorBidi"/>
      <w:color w:val="17365D" w:themeColor="text2" w:themeShade="BF"/>
      <w:spacing w:val="5"/>
      <w:kern w:val="28"/>
      <w:sz w:val="52"/>
      <w:szCs w:val="52"/>
      <w:lang w:eastAsia="en-US"/>
    </w:rPr>
  </w:style>
  <w:style w:type="paragraph" w:styleId="Subtitle">
    <w:name w:val="Subtitle"/>
    <w:aliases w:val="Sub Heading - Stage &amp; Subject Title"/>
    <w:basedOn w:val="Normal"/>
    <w:next w:val="Normal"/>
    <w:link w:val="SubtitleChar"/>
    <w:qFormat/>
    <w:rsid w:val="005D6C38"/>
    <w:pPr>
      <w:numPr>
        <w:ilvl w:val="1"/>
      </w:numPr>
      <w:spacing w:before="120" w:after="240"/>
    </w:pPr>
    <w:rPr>
      <w:rFonts w:ascii="Roboto Medium" w:eastAsiaTheme="majorEastAsia" w:hAnsi="Roboto Medium" w:cstheme="majorBidi"/>
      <w:iCs/>
      <w:sz w:val="24"/>
      <w:szCs w:val="24"/>
    </w:rPr>
  </w:style>
  <w:style w:type="character" w:customStyle="1" w:styleId="SubtitleChar">
    <w:name w:val="Subtitle Char"/>
    <w:aliases w:val="Sub Heading - Stage &amp; Subject Title Char"/>
    <w:basedOn w:val="DefaultParagraphFont"/>
    <w:link w:val="Subtitle"/>
    <w:rsid w:val="005D6C38"/>
    <w:rPr>
      <w:rFonts w:ascii="Roboto Medium" w:eastAsiaTheme="majorEastAsia" w:hAnsi="Roboto Medium" w:cstheme="majorBidi"/>
      <w:iCs/>
      <w:sz w:val="24"/>
      <w:szCs w:val="24"/>
      <w:lang w:eastAsia="en-US"/>
    </w:rPr>
  </w:style>
  <w:style w:type="paragraph" w:styleId="ListParagraph">
    <w:name w:val="List Paragraph"/>
    <w:aliases w:val="LAP Bullet points"/>
    <w:basedOn w:val="Normal"/>
    <w:link w:val="ListParagraphChar"/>
    <w:uiPriority w:val="34"/>
    <w:qFormat/>
    <w:rsid w:val="00103F41"/>
    <w:pPr>
      <w:numPr>
        <w:numId w:val="5"/>
      </w:numPr>
      <w:spacing w:after="60"/>
      <w:ind w:left="170" w:hanging="170"/>
    </w:pPr>
  </w:style>
  <w:style w:type="character" w:styleId="Emphasis">
    <w:name w:val="Emphasis"/>
    <w:aliases w:val="Heading Addendum"/>
    <w:basedOn w:val="DefaultParagraphFont"/>
    <w:rsid w:val="00DA4518"/>
    <w:rPr>
      <w:rFonts w:ascii="Roboto Medium" w:hAnsi="Roboto Medium"/>
      <w:b w:val="0"/>
      <w:i w:val="0"/>
      <w:iCs/>
      <w:color w:val="auto"/>
      <w:sz w:val="20"/>
    </w:rPr>
  </w:style>
  <w:style w:type="character" w:styleId="Strong">
    <w:name w:val="Strong"/>
    <w:basedOn w:val="DefaultParagraphFont"/>
    <w:qFormat/>
    <w:rsid w:val="00DA4518"/>
    <w:rPr>
      <w:b/>
      <w:bCs/>
    </w:rPr>
  </w:style>
  <w:style w:type="paragraph" w:customStyle="1" w:styleId="AddendumendorsmentHeading">
    <w:name w:val="Addendum/endorsment Heading"/>
    <w:basedOn w:val="Normal"/>
    <w:link w:val="AddendumendorsmentHeadingChar"/>
    <w:qFormat/>
    <w:rsid w:val="00693A24"/>
    <w:pPr>
      <w:spacing w:before="240"/>
    </w:pPr>
    <w:rPr>
      <w:rFonts w:ascii="Roboto Medium" w:hAnsi="Roboto Medium"/>
    </w:rPr>
  </w:style>
  <w:style w:type="character" w:customStyle="1" w:styleId="AddendumendorsmentHeadingChar">
    <w:name w:val="Addendum/endorsment Heading Char"/>
    <w:basedOn w:val="DefaultParagraphFont"/>
    <w:link w:val="AddendumendorsmentHeading"/>
    <w:rsid w:val="00693A24"/>
    <w:rPr>
      <w:rFonts w:ascii="Roboto Medium" w:eastAsiaTheme="minorHAnsi" w:hAnsi="Roboto Medium" w:cstheme="minorBidi"/>
      <w:szCs w:val="22"/>
      <w:lang w:eastAsia="en-US"/>
    </w:rPr>
  </w:style>
  <w:style w:type="paragraph" w:customStyle="1" w:styleId="AddendumTablebulletpoint">
    <w:name w:val="Addendum Table bullet point"/>
    <w:basedOn w:val="ListParagraph"/>
    <w:link w:val="AddendumTablebulletpointChar"/>
    <w:qFormat/>
    <w:rsid w:val="00781916"/>
    <w:rPr>
      <w:sz w:val="18"/>
      <w:szCs w:val="18"/>
    </w:rPr>
  </w:style>
  <w:style w:type="paragraph" w:customStyle="1" w:styleId="AddendumTableText">
    <w:name w:val="Addendum Table Text"/>
    <w:basedOn w:val="AddendumTablebulletpoint"/>
    <w:link w:val="AddendumTableTextChar"/>
    <w:qFormat/>
    <w:rsid w:val="00781916"/>
    <w:pPr>
      <w:numPr>
        <w:numId w:val="0"/>
      </w:numPr>
    </w:pPr>
  </w:style>
  <w:style w:type="character" w:customStyle="1" w:styleId="ListParagraphChar">
    <w:name w:val="List Paragraph Char"/>
    <w:aliases w:val="LAP Bullet points Char"/>
    <w:basedOn w:val="DefaultParagraphFont"/>
    <w:link w:val="ListParagraph"/>
    <w:uiPriority w:val="34"/>
    <w:rsid w:val="00781916"/>
    <w:rPr>
      <w:rFonts w:ascii="Roboto Light" w:eastAsiaTheme="minorHAnsi" w:hAnsi="Roboto Light" w:cstheme="minorBidi"/>
      <w:szCs w:val="22"/>
      <w:lang w:eastAsia="en-US"/>
    </w:rPr>
  </w:style>
  <w:style w:type="character" w:customStyle="1" w:styleId="AddendumTablebulletpointChar">
    <w:name w:val="Addendum Table bullet point Char"/>
    <w:basedOn w:val="ListParagraphChar"/>
    <w:link w:val="AddendumTablebulletpoint"/>
    <w:rsid w:val="00781916"/>
    <w:rPr>
      <w:rFonts w:ascii="Roboto Light" w:eastAsiaTheme="minorHAnsi" w:hAnsi="Roboto Light" w:cstheme="minorBidi"/>
      <w:sz w:val="18"/>
      <w:szCs w:val="18"/>
      <w:lang w:eastAsia="en-US"/>
    </w:rPr>
  </w:style>
  <w:style w:type="paragraph" w:customStyle="1" w:styleId="SOTableHeadings">
    <w:name w:val="SO Table Headings"/>
    <w:basedOn w:val="SOTableText"/>
    <w:link w:val="SOTableHeadingsChar"/>
    <w:qFormat/>
    <w:rsid w:val="00103D79"/>
    <w:rPr>
      <w:rFonts w:ascii="Roboto Medium" w:hAnsi="Roboto Medium"/>
    </w:rPr>
  </w:style>
  <w:style w:type="character" w:customStyle="1" w:styleId="AddendumTableTextChar">
    <w:name w:val="Addendum Table Text Char"/>
    <w:basedOn w:val="AddendumTablebulletpointChar"/>
    <w:link w:val="AddendumTableText"/>
    <w:rsid w:val="00781916"/>
    <w:rPr>
      <w:rFonts w:ascii="Roboto Light" w:eastAsiaTheme="minorHAnsi" w:hAnsi="Roboto Light" w:cstheme="minorBidi"/>
      <w:sz w:val="18"/>
      <w:szCs w:val="18"/>
      <w:lang w:eastAsia="en-US"/>
    </w:rPr>
  </w:style>
  <w:style w:type="character" w:customStyle="1" w:styleId="SOTableTextChar">
    <w:name w:val="SO Table Text Char"/>
    <w:basedOn w:val="DefaultParagraphFont"/>
    <w:link w:val="SOTableText"/>
    <w:rsid w:val="00103D79"/>
    <w:rPr>
      <w:rFonts w:ascii="Roboto Light" w:eastAsia="MS Mincho" w:hAnsi="Roboto Light" w:cs="Arial"/>
      <w:sz w:val="18"/>
      <w:lang w:val="en-US" w:eastAsia="en-US"/>
    </w:rPr>
  </w:style>
  <w:style w:type="character" w:customStyle="1" w:styleId="SOTableHeadingsChar">
    <w:name w:val="SO Table Headings Char"/>
    <w:basedOn w:val="SOTableTextChar"/>
    <w:link w:val="SOTableHeadings"/>
    <w:rsid w:val="00103D79"/>
    <w:rPr>
      <w:rFonts w:ascii="Roboto Medium" w:eastAsia="MS Mincho" w:hAnsi="Roboto Medium" w:cs="Arial"/>
      <w:sz w:val="18"/>
      <w:lang w:val="en-US" w:eastAsia="en-US"/>
    </w:rPr>
  </w:style>
  <w:style w:type="paragraph" w:customStyle="1" w:styleId="headingB">
    <w:name w:val="heading B"/>
    <w:basedOn w:val="Normal"/>
    <w:next w:val="Normal"/>
    <w:rsid w:val="00F50770"/>
    <w:pPr>
      <w:keepNext/>
      <w:autoSpaceDE w:val="0"/>
      <w:autoSpaceDN w:val="0"/>
      <w:adjustRightInd w:val="0"/>
      <w:spacing w:before="340" w:after="0"/>
    </w:pPr>
    <w:rPr>
      <w:rFonts w:ascii="Arial" w:eastAsia="SimSun" w:hAnsi="Arial" w:cs="Arial"/>
      <w:b/>
      <w:bCs/>
      <w:caps/>
      <w:sz w:val="22"/>
      <w:lang w:val="en-US" w:bidi="fa-IR"/>
    </w:rPr>
  </w:style>
  <w:style w:type="paragraph" w:customStyle="1" w:styleId="ACLAPTableText">
    <w:name w:val="AC LAP Table Text"/>
    <w:qFormat/>
    <w:rsid w:val="00F50770"/>
    <w:pPr>
      <w:spacing w:before="40" w:after="40"/>
    </w:pPr>
    <w:rPr>
      <w:rFonts w:ascii="Arial" w:eastAsia="Calibri" w:hAnsi="Arial" w:cs="Arial"/>
      <w:lang w:eastAsia="en-US"/>
    </w:rPr>
  </w:style>
  <w:style w:type="table" w:styleId="TableGrid">
    <w:name w:val="Table Grid"/>
    <w:basedOn w:val="TableNormal"/>
    <w:rsid w:val="00CC572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
    <w:name w:val="body"/>
    <w:rsid w:val="003D37AE"/>
    <w:pPr>
      <w:autoSpaceDE w:val="0"/>
      <w:autoSpaceDN w:val="0"/>
      <w:adjustRightInd w:val="0"/>
    </w:pPr>
    <w:rPr>
      <w:rFonts w:ascii="Helv" w:hAnsi="Helv"/>
      <w:sz w:val="16"/>
      <w:szCs w:val="16"/>
      <w:lang w:val="en-US" w:eastAsia="en-US"/>
    </w:rPr>
  </w:style>
  <w:style w:type="paragraph" w:customStyle="1" w:styleId="SOFinalBullets">
    <w:name w:val="SO Final Bullets"/>
    <w:link w:val="SOFinalBulletsCharChar"/>
    <w:rsid w:val="00E36CCD"/>
    <w:pPr>
      <w:numPr>
        <w:numId w:val="6"/>
      </w:numPr>
      <w:spacing w:before="60"/>
    </w:pPr>
    <w:rPr>
      <w:rFonts w:ascii="Roboto Light" w:eastAsia="MS Mincho" w:hAnsi="Roboto Light" w:cs="Arial"/>
      <w:color w:val="000000"/>
      <w:szCs w:val="24"/>
      <w:lang w:val="en-US" w:eastAsia="en-US"/>
    </w:rPr>
  </w:style>
  <w:style w:type="character" w:customStyle="1" w:styleId="SOFinalBulletsCharChar">
    <w:name w:val="SO Final Bullets Char Char"/>
    <w:link w:val="SOFinalBullets"/>
    <w:rsid w:val="00E36CCD"/>
    <w:rPr>
      <w:rFonts w:ascii="Roboto Light" w:eastAsia="MS Mincho" w:hAnsi="Roboto Light" w:cs="Arial"/>
      <w:color w:val="000000"/>
      <w:szCs w:val="24"/>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s>
</file>

<file path=word/_rels/footer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image" Target="media/image2.jpg"/></Relationships>
</file>

<file path=word/_rels/footer4.xml.rels><?xml version="1.0" encoding="UTF-8" standalone="yes"?>
<Relationships xmlns="http://schemas.openxmlformats.org/package/2006/relationships"><Relationship Id="rId1" Type="http://schemas.openxmlformats.org/officeDocument/2006/relationships/image" Target="media/image3.jpg"/></Relationships>
</file>

<file path=word/_rels/header3.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ACE Styles">
      <a:majorFont>
        <a:latin typeface="Roboto"/>
        <a:ea typeface=""/>
        <a:cs typeface=""/>
      </a:majorFont>
      <a:minorFont>
        <a:latin typeface="Robot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34E5A2471C84C4098D966B8749A6C09" ma:contentTypeVersion="2" ma:contentTypeDescription="Create a new document." ma:contentTypeScope="" ma:versionID="6ba4f7425415c30baee60e3f06b10b7c">
  <xsd:schema xmlns:xsd="http://www.w3.org/2001/XMLSchema" xmlns:xs="http://www.w3.org/2001/XMLSchema" xmlns:p="http://schemas.microsoft.com/office/2006/metadata/properties" xmlns:ns2="498c572d-9398-40fc-abc7-a5e1e4a9014c" targetNamespace="http://schemas.microsoft.com/office/2006/metadata/properties" ma:root="true" ma:fieldsID="d19a940513e18bcc3a153a4732b72f6a" ns2:_="">
    <xsd:import namespace="498c572d-9398-40fc-abc7-a5e1e4a9014c"/>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8c572d-9398-40fc-abc7-a5e1e4a901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etadata xmlns="http://www.objective.com/ecm/document/metadata/CB029ECD6D85427BAD5E1D35DE4A29A4" version="1.0.0">
  <systemFields>
    <field name="Objective-Id">
      <value order="0">A689601</value>
    </field>
    <field name="Objective-Title">
      <value order="0">Stage 1 Modified Mathematics Exemplar LAP-01</value>
    </field>
    <field name="Objective-Description">
      <value order="0"/>
    </field>
    <field name="Objective-CreationStamp">
      <value order="0">2017-12-12T04:00:09Z</value>
    </field>
    <field name="Objective-IsApproved">
      <value order="0">false</value>
    </field>
    <field name="Objective-IsPublished">
      <value order="0">true</value>
    </field>
    <field name="Objective-DatePublished">
      <value order="0">2018-03-21T22:37:01Z</value>
    </field>
    <field name="Objective-ModificationStamp">
      <value order="0">2018-03-21T22:37:01Z</value>
    </field>
    <field name="Objective-Owner">
      <value order="0">Melissa Sherman</value>
    </field>
    <field name="Objective-Path">
      <value order="0">Objective Global Folder:SACE Support Materials:SACE Support Materials Stage 1:Modified Subjects:Mathematics:2018 LAP exemplars - new branding</value>
    </field>
    <field name="Objective-Parent">
      <value order="0">2018 LAP exemplars - new branding</value>
    </field>
    <field name="Objective-State">
      <value order="0">Published</value>
    </field>
    <field name="Objective-VersionId">
      <value order="0">vA1255997</value>
    </field>
    <field name="Objective-Version">
      <value order="0">3.0</value>
    </field>
    <field name="Objective-VersionNumber">
      <value order="0">5</value>
    </field>
    <field name="Objective-VersionComment">
      <value order="0"/>
    </field>
    <field name="Objective-FileNumber">
      <value order="0">qA6049</value>
    </field>
    <field name="Objective-Classification">
      <value order="0"/>
    </field>
    <field name="Objective-Caveats">
      <value order="0"/>
    </field>
  </systemFields>
  <catalogues/>
</metadata>
</file>

<file path=customXml/item4.xml><?xml version="1.0" encoding="utf-8"?>
<b:Sources xmlns:b="http://schemas.openxmlformats.org/officeDocument/2006/bibliography" xmlns="http://schemas.openxmlformats.org/officeDocument/2006/bibliography" SelectedStyle="\HarvardAnglia2008OfficeOnline.xsl" StyleName="Harvard – Anglia 2008"/>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3C89571-400E-4810-A61F-7D9111C2CB1F}">
  <ds:schemaRefs>
    <ds:schemaRef ds:uri="http://schemas.microsoft.com/sharepoint/v3/contenttype/forms"/>
  </ds:schemaRefs>
</ds:datastoreItem>
</file>

<file path=customXml/itemProps2.xml><?xml version="1.0" encoding="utf-8"?>
<ds:datastoreItem xmlns:ds="http://schemas.openxmlformats.org/officeDocument/2006/customXml" ds:itemID="{E1B0E79D-61AE-4F0D-BAA5-A4ED286AFB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8c572d-9398-40fc-abc7-a5e1e4a90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745109E-2DDF-40CB-AC2B-FF9B10C90820}">
  <ds:schemaRefs>
    <ds:schemaRef ds:uri="http://www.objective.com/ecm/document/metadata/CB029ECD6D85427BAD5E1D35DE4A29A4"/>
  </ds:schemaRefs>
</ds:datastoreItem>
</file>

<file path=customXml/itemProps4.xml><?xml version="1.0" encoding="utf-8"?>
<ds:datastoreItem xmlns:ds="http://schemas.openxmlformats.org/officeDocument/2006/customXml" ds:itemID="{E48D8BF8-771F-40C6-8B31-1F36388083E9}">
  <ds:schemaRefs>
    <ds:schemaRef ds:uri="http://schemas.openxmlformats.org/officeDocument/2006/bibliography"/>
  </ds:schemaRefs>
</ds:datastoreItem>
</file>

<file path=customXml/itemProps5.xml><?xml version="1.0" encoding="utf-8"?>
<ds:datastoreItem xmlns:ds="http://schemas.openxmlformats.org/officeDocument/2006/customXml" ds:itemID="{98FFF302-C59B-47FA-AAF4-76E0B5937558}">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3</Pages>
  <Words>641</Words>
  <Characters>3655</Characters>
  <Application>Microsoft Office Word</Application>
  <DocSecurity>0</DocSecurity>
  <Lines>30</Lines>
  <Paragraphs>8</Paragraphs>
  <ScaleCrop>false</ScaleCrop>
  <HeadingPairs>
    <vt:vector size="2" baseType="variant">
      <vt:variant>
        <vt:lpstr>Title</vt:lpstr>
      </vt:variant>
      <vt:variant>
        <vt:i4>1</vt:i4>
      </vt:variant>
    </vt:vector>
  </HeadingPairs>
  <TitlesOfParts>
    <vt:vector size="1" baseType="lpstr">
      <vt:lpstr/>
    </vt:vector>
  </TitlesOfParts>
  <Company>SACE Board of South Australia</Company>
  <LinksUpToDate>false</LinksUpToDate>
  <CharactersWithSpaces>4288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April Hill</dc:creator>
  <cp:lastModifiedBy>Collins, Karen (SACE)</cp:lastModifiedBy>
  <cp:revision>3</cp:revision>
  <cp:lastPrinted>2017-12-06T22:55:00Z</cp:lastPrinted>
  <dcterms:created xsi:type="dcterms:W3CDTF">2021-04-12T23:54:00Z</dcterms:created>
  <dcterms:modified xsi:type="dcterms:W3CDTF">2021-04-13T00:01:00Z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A689601</vt:lpwstr>
  </property>
  <property fmtid="{D5CDD505-2E9C-101B-9397-08002B2CF9AE}" pid="4" name="Objective-Title">
    <vt:lpwstr>Stage 1 Modified Mathematics Exemplar LAP-01</vt:lpwstr>
  </property>
  <property fmtid="{D5CDD505-2E9C-101B-9397-08002B2CF9AE}" pid="5" name="Objective-Comment">
    <vt:lpwstr/>
  </property>
  <property fmtid="{D5CDD505-2E9C-101B-9397-08002B2CF9AE}" pid="6" name="Objective-CreationStamp">
    <vt:filetime>2017-12-12T04:00:09Z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2018-03-21T22:37:01Z</vt:filetime>
  </property>
  <property fmtid="{D5CDD505-2E9C-101B-9397-08002B2CF9AE}" pid="10" name="Objective-ModificationStamp">
    <vt:filetime>2018-03-21T22:37:01Z</vt:filetime>
  </property>
  <property fmtid="{D5CDD505-2E9C-101B-9397-08002B2CF9AE}" pid="11" name="Objective-Owner">
    <vt:lpwstr>Melissa Sherman</vt:lpwstr>
  </property>
  <property fmtid="{D5CDD505-2E9C-101B-9397-08002B2CF9AE}" pid="12" name="Objective-Path">
    <vt:lpwstr>Objective Global Folder:SACE Support Materials:SACE Support Materials Stage 1:Modified Subjects:Mathematics:2018 LAP exemplars - new branding</vt:lpwstr>
  </property>
  <property fmtid="{D5CDD505-2E9C-101B-9397-08002B2CF9AE}" pid="13" name="Objective-Parent">
    <vt:lpwstr>2018 LAP exemplars - new branding</vt:lpwstr>
  </property>
  <property fmtid="{D5CDD505-2E9C-101B-9397-08002B2CF9AE}" pid="14" name="Objective-State">
    <vt:lpwstr>Published</vt:lpwstr>
  </property>
  <property fmtid="{D5CDD505-2E9C-101B-9397-08002B2CF9AE}" pid="15" name="Objective-Version">
    <vt:lpwstr>3.0</vt:lpwstr>
  </property>
  <property fmtid="{D5CDD505-2E9C-101B-9397-08002B2CF9AE}" pid="16" name="Objective-VersionNumber">
    <vt:r8>5</vt:r8>
  </property>
  <property fmtid="{D5CDD505-2E9C-101B-9397-08002B2CF9AE}" pid="17" name="Objective-VersionComment">
    <vt:lpwstr/>
  </property>
  <property fmtid="{D5CDD505-2E9C-101B-9397-08002B2CF9AE}" pid="18" name="Objective-FileNumber">
    <vt:lpwstr>qA6049</vt:lpwstr>
  </property>
  <property fmtid="{D5CDD505-2E9C-101B-9397-08002B2CF9AE}" pid="19" name="Objective-Classification">
    <vt:lpwstr/>
  </property>
  <property fmtid="{D5CDD505-2E9C-101B-9397-08002B2CF9AE}" pid="20" name="Objective-Caveats">
    <vt:lpwstr/>
  </property>
  <property fmtid="{D5CDD505-2E9C-101B-9397-08002B2CF9AE}" pid="21" name="Objective-Description">
    <vt:lpwstr/>
  </property>
  <property fmtid="{D5CDD505-2E9C-101B-9397-08002B2CF9AE}" pid="22" name="Objective-VersionId">
    <vt:lpwstr>vA1255997</vt:lpwstr>
  </property>
  <property fmtid="{D5CDD505-2E9C-101B-9397-08002B2CF9AE}" pid="23" name="ContentTypeId">
    <vt:lpwstr>0x010100F34E5A2471C84C4098D966B8749A6C09</vt:lpwstr>
  </property>
</Properties>
</file>