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5.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14"/>
  </p:notesMasterIdLst>
  <p:sldIdLst>
    <p:sldId id="256" r:id="rId6"/>
    <p:sldId id="285" r:id="rId7"/>
    <p:sldId id="286" r:id="rId8"/>
    <p:sldId id="287" r:id="rId9"/>
    <p:sldId id="288" r:id="rId10"/>
    <p:sldId id="282" r:id="rId11"/>
    <p:sldId id="283" r:id="rId12"/>
    <p:sldId id="284"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683C6"/>
    <a:srgbClr val="0033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839B95F-E18B-4A90-BFAD-6F0DE3D0A9DE}" v="9" dt="2022-01-17T03:26:43.326"/>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75" autoAdjust="0"/>
    <p:restoredTop sz="94660"/>
  </p:normalViewPr>
  <p:slideViewPr>
    <p:cSldViewPr snapToGrid="0">
      <p:cViewPr varScale="1">
        <p:scale>
          <a:sx n="61" d="100"/>
          <a:sy n="61" d="100"/>
        </p:scale>
        <p:origin x="102" y="1248"/>
      </p:cViewPr>
      <p:guideLst/>
    </p:cSldViewPr>
  </p:slideViewPr>
  <p:notesTextViewPr>
    <p:cViewPr>
      <p:scale>
        <a:sx n="1" d="1"/>
        <a:sy n="1" d="1"/>
      </p:scale>
      <p:origin x="0" y="0"/>
    </p:cViewPr>
  </p:notesTextViewPr>
  <p:gridSpacing cx="72008" cy="72008"/>
</p:viewPr>
</file>

<file path=ppt/_rels/presentation.xml.rels>&#65279;<?xml version="1.0" encoding="utf-8"?><Relationships xmlns="http://schemas.openxmlformats.org/package/2006/relationships"><Relationship Type="http://schemas.openxmlformats.org/officeDocument/2006/relationships/slide" Target="slides/slide3.xml" Id="rId8" /><Relationship Type="http://schemas.openxmlformats.org/officeDocument/2006/relationships/slide" Target="slides/slide8.xml" Id="rId13" /><Relationship Type="http://schemas.openxmlformats.org/officeDocument/2006/relationships/tableStyles" Target="tableStyles.xml" Id="rId18" /><Relationship Type="http://schemas.openxmlformats.org/officeDocument/2006/relationships/customXml" Target="../customXml/item3.xml" Id="rId3" /><Relationship Type="http://schemas.openxmlformats.org/officeDocument/2006/relationships/slide" Target="slides/slide2.xml" Id="rId7" /><Relationship Type="http://schemas.openxmlformats.org/officeDocument/2006/relationships/slide" Target="slides/slide7.xml" Id="rId12" /><Relationship Type="http://schemas.openxmlformats.org/officeDocument/2006/relationships/theme" Target="theme/theme1.xml" Id="rId17" /><Relationship Type="http://schemas.openxmlformats.org/officeDocument/2006/relationships/customXml" Target="../customXml/item2.xml" Id="rId2" /><Relationship Type="http://schemas.openxmlformats.org/officeDocument/2006/relationships/viewProps" Target="viewProps.xml" Id="rId16" /><Relationship Type="http://schemas.openxmlformats.org/officeDocument/2006/relationships/slide" Target="slides/slide1.xml" Id="rId6" /><Relationship Type="http://schemas.openxmlformats.org/officeDocument/2006/relationships/slide" Target="slides/slide6.xml" Id="rId11" /><Relationship Type="http://schemas.openxmlformats.org/officeDocument/2006/relationships/slideMaster" Target="slideMasters/slideMaster1.xml" Id="rId5" /><Relationship Type="http://schemas.openxmlformats.org/officeDocument/2006/relationships/presProps" Target="presProps.xml" Id="rId15" /><Relationship Type="http://schemas.openxmlformats.org/officeDocument/2006/relationships/slide" Target="slides/slide5.xml" Id="rId10" /><Relationship Type="http://schemas.microsoft.com/office/2015/10/relationships/revisionInfo" Target="revisionInfo.xml" Id="rId19" /><Relationship Type="http://schemas.openxmlformats.org/officeDocument/2006/relationships/customXml" Target="../customXml/item4.xml" Id="rId4" /><Relationship Type="http://schemas.openxmlformats.org/officeDocument/2006/relationships/slide" Target="slides/slide4.xml" Id="rId9" /><Relationship Type="http://schemas.openxmlformats.org/officeDocument/2006/relationships/notesMaster" Target="notesMasters/notesMaster1.xml" Id="rId14" /><Relationship Type="http://schemas.openxmlformats.org/officeDocument/2006/relationships/customXml" Target="/customXML/item5.xml" Id="R55ae1ee741174157"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5E95AF0-ED97-4F19-815A-AC9C0520D888}" type="datetimeFigureOut">
              <a:rPr lang="en-AU" smtClean="0"/>
              <a:t>2/02/2022</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2975338-872C-4EE9-958C-41263441262F}" type="slidenum">
              <a:rPr lang="en-AU" smtClean="0"/>
              <a:t>‹#›</a:t>
            </a:fld>
            <a:endParaRPr lang="en-AU"/>
          </a:p>
        </p:txBody>
      </p:sp>
    </p:spTree>
    <p:extLst>
      <p:ext uri="{BB962C8B-B14F-4D97-AF65-F5344CB8AC3E}">
        <p14:creationId xmlns:p14="http://schemas.microsoft.com/office/powerpoint/2010/main" val="7233041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JESS</a:t>
            </a:r>
          </a:p>
        </p:txBody>
      </p:sp>
      <p:sp>
        <p:nvSpPr>
          <p:cNvPr id="4" name="Slide Number Placeholder 3"/>
          <p:cNvSpPr>
            <a:spLocks noGrp="1"/>
          </p:cNvSpPr>
          <p:nvPr>
            <p:ph type="sldNum" sz="quarter" idx="5"/>
          </p:nvPr>
        </p:nvSpPr>
        <p:spPr/>
        <p:txBody>
          <a:bodyPr/>
          <a:lstStyle/>
          <a:p>
            <a:fld id="{34131251-E561-4EA0-AF39-330F1CF3D6CA}" type="slidenum">
              <a:rPr lang="en-AU" smtClean="0"/>
              <a:t>6</a:t>
            </a:fld>
            <a:endParaRPr lang="en-AU"/>
          </a:p>
        </p:txBody>
      </p:sp>
    </p:spTree>
    <p:extLst>
      <p:ext uri="{BB962C8B-B14F-4D97-AF65-F5344CB8AC3E}">
        <p14:creationId xmlns:p14="http://schemas.microsoft.com/office/powerpoint/2010/main" val="26799840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dirty="0"/>
              <a:t>DANNY</a:t>
            </a:r>
          </a:p>
          <a:p>
            <a:r>
              <a:rPr lang="en-AU" dirty="0"/>
              <a:t>(From C level up) Parts or components of improvement could look like examining aspects of performance or participation (e.g. appreciation for the complex nature of skilful performance and the factors influencing it) or it could look like stages or levels of improvement</a:t>
            </a:r>
          </a:p>
        </p:txBody>
      </p:sp>
      <p:sp>
        <p:nvSpPr>
          <p:cNvPr id="4" name="Slide Number Placeholder 3"/>
          <p:cNvSpPr>
            <a:spLocks noGrp="1"/>
          </p:cNvSpPr>
          <p:nvPr>
            <p:ph type="sldNum" sz="quarter" idx="5"/>
          </p:nvPr>
        </p:nvSpPr>
        <p:spPr/>
        <p:txBody>
          <a:bodyPr/>
          <a:lstStyle/>
          <a:p>
            <a:fld id="{34131251-E561-4EA0-AF39-330F1CF3D6CA}" type="slidenum">
              <a:rPr lang="en-AU" smtClean="0"/>
              <a:t>7</a:t>
            </a:fld>
            <a:endParaRPr lang="en-AU"/>
          </a:p>
        </p:txBody>
      </p:sp>
    </p:spTree>
    <p:extLst>
      <p:ext uri="{BB962C8B-B14F-4D97-AF65-F5344CB8AC3E}">
        <p14:creationId xmlns:p14="http://schemas.microsoft.com/office/powerpoint/2010/main" val="9645341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dirty="0"/>
              <a:t>JESS</a:t>
            </a:r>
          </a:p>
          <a:p>
            <a:pPr marL="0" marR="0" lvl="0" indent="0" algn="l" defTabSz="914400" rtl="0" eaLnBrk="1" fontAlgn="auto" latinLnBrk="0" hangingPunct="1">
              <a:lnSpc>
                <a:spcPct val="100000"/>
              </a:lnSpc>
              <a:spcBef>
                <a:spcPts val="0"/>
              </a:spcBef>
              <a:spcAft>
                <a:spcPts val="0"/>
              </a:spcAft>
              <a:buClrTx/>
              <a:buSzTx/>
              <a:buFontTx/>
              <a:buNone/>
              <a:tabLst/>
              <a:defRPr/>
            </a:pPr>
            <a:r>
              <a:rPr lang="en-AU" dirty="0"/>
              <a:t>NB: in the perf standards, C level reads: </a:t>
            </a:r>
            <a:r>
              <a:rPr lang="en-AU" sz="1800" dirty="0">
                <a:effectLst/>
                <a:latin typeface="Roboto Light"/>
                <a:ea typeface="SimSun" panose="02010600030101010101" pitchFamily="2" charset="-122"/>
                <a:cs typeface="Times New Roman" panose="02020603050405020304" pitchFamily="18" charset="0"/>
              </a:rPr>
              <a:t>Evaluation of some implemented strategies. Interpret this to mean at least one strategy is evaluated and there needs to be some evaluation for it to be at a C standard compared to description at a D level.</a:t>
            </a:r>
          </a:p>
          <a:p>
            <a:endParaRPr lang="en-AU" dirty="0"/>
          </a:p>
        </p:txBody>
      </p:sp>
      <p:sp>
        <p:nvSpPr>
          <p:cNvPr id="4" name="Slide Number Placeholder 3"/>
          <p:cNvSpPr>
            <a:spLocks noGrp="1"/>
          </p:cNvSpPr>
          <p:nvPr>
            <p:ph type="sldNum" sz="quarter" idx="5"/>
          </p:nvPr>
        </p:nvSpPr>
        <p:spPr/>
        <p:txBody>
          <a:bodyPr/>
          <a:lstStyle/>
          <a:p>
            <a:fld id="{34131251-E561-4EA0-AF39-330F1CF3D6CA}" type="slidenum">
              <a:rPr lang="en-AU" smtClean="0"/>
              <a:t>8</a:t>
            </a:fld>
            <a:endParaRPr lang="en-AU"/>
          </a:p>
        </p:txBody>
      </p:sp>
    </p:spTree>
    <p:extLst>
      <p:ext uri="{BB962C8B-B14F-4D97-AF65-F5344CB8AC3E}">
        <p14:creationId xmlns:p14="http://schemas.microsoft.com/office/powerpoint/2010/main" val="22050889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53AABF-B56C-4327-A4C6-DCECBB4992D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E94DC192-F8D7-412D-84EF-B099A7DFBDC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7D37EEEB-855D-46C5-BA26-0E2166527920}"/>
              </a:ext>
            </a:extLst>
          </p:cNvPr>
          <p:cNvSpPr>
            <a:spLocks noGrp="1"/>
          </p:cNvSpPr>
          <p:nvPr>
            <p:ph type="dt" sz="half" idx="10"/>
          </p:nvPr>
        </p:nvSpPr>
        <p:spPr/>
        <p:txBody>
          <a:bodyPr/>
          <a:lstStyle/>
          <a:p>
            <a:fld id="{860EB284-F48F-4E23-A8F5-AA04F0C5A59E}" type="datetimeFigureOut">
              <a:rPr lang="en-AU" smtClean="0"/>
              <a:t>2/02/2022</a:t>
            </a:fld>
            <a:endParaRPr lang="en-AU"/>
          </a:p>
        </p:txBody>
      </p:sp>
      <p:sp>
        <p:nvSpPr>
          <p:cNvPr id="5" name="Footer Placeholder 4">
            <a:extLst>
              <a:ext uri="{FF2B5EF4-FFF2-40B4-BE49-F238E27FC236}">
                <a16:creationId xmlns:a16="http://schemas.microsoft.com/office/drawing/2014/main" id="{65A77E0F-353F-468E-A994-E7284EEC11D5}"/>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791D557A-2E5A-4ED7-961E-47AB9A79E356}"/>
              </a:ext>
            </a:extLst>
          </p:cNvPr>
          <p:cNvSpPr>
            <a:spLocks noGrp="1"/>
          </p:cNvSpPr>
          <p:nvPr>
            <p:ph type="sldNum" sz="quarter" idx="12"/>
          </p:nvPr>
        </p:nvSpPr>
        <p:spPr/>
        <p:txBody>
          <a:bodyPr/>
          <a:lstStyle/>
          <a:p>
            <a:fld id="{427BF146-247E-4836-873F-99C94605D6E0}" type="slidenum">
              <a:rPr lang="en-AU" smtClean="0"/>
              <a:t>‹#›</a:t>
            </a:fld>
            <a:endParaRPr lang="en-AU"/>
          </a:p>
        </p:txBody>
      </p:sp>
    </p:spTree>
    <p:extLst>
      <p:ext uri="{BB962C8B-B14F-4D97-AF65-F5344CB8AC3E}">
        <p14:creationId xmlns:p14="http://schemas.microsoft.com/office/powerpoint/2010/main" val="35697077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586947-7794-4A75-8C4D-563C9A212D1E}"/>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A3C0364D-FAA3-4407-A2B9-1A1C11ACE5F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DBBC5323-4F77-4C4B-BF16-0DBEB24F8246}"/>
              </a:ext>
            </a:extLst>
          </p:cNvPr>
          <p:cNvSpPr>
            <a:spLocks noGrp="1"/>
          </p:cNvSpPr>
          <p:nvPr>
            <p:ph type="dt" sz="half" idx="10"/>
          </p:nvPr>
        </p:nvSpPr>
        <p:spPr/>
        <p:txBody>
          <a:bodyPr/>
          <a:lstStyle/>
          <a:p>
            <a:fld id="{860EB284-F48F-4E23-A8F5-AA04F0C5A59E}" type="datetimeFigureOut">
              <a:rPr lang="en-AU" smtClean="0"/>
              <a:t>2/02/2022</a:t>
            </a:fld>
            <a:endParaRPr lang="en-AU"/>
          </a:p>
        </p:txBody>
      </p:sp>
      <p:sp>
        <p:nvSpPr>
          <p:cNvPr id="5" name="Footer Placeholder 4">
            <a:extLst>
              <a:ext uri="{FF2B5EF4-FFF2-40B4-BE49-F238E27FC236}">
                <a16:creationId xmlns:a16="http://schemas.microsoft.com/office/drawing/2014/main" id="{3C044D4E-8AD2-4C0E-B639-B2671FFE42A9}"/>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6DC3DBCA-2BC3-4377-9417-32E14C003B60}"/>
              </a:ext>
            </a:extLst>
          </p:cNvPr>
          <p:cNvSpPr>
            <a:spLocks noGrp="1"/>
          </p:cNvSpPr>
          <p:nvPr>
            <p:ph type="sldNum" sz="quarter" idx="12"/>
          </p:nvPr>
        </p:nvSpPr>
        <p:spPr/>
        <p:txBody>
          <a:bodyPr/>
          <a:lstStyle/>
          <a:p>
            <a:fld id="{427BF146-247E-4836-873F-99C94605D6E0}" type="slidenum">
              <a:rPr lang="en-AU" smtClean="0"/>
              <a:t>‹#›</a:t>
            </a:fld>
            <a:endParaRPr lang="en-AU"/>
          </a:p>
        </p:txBody>
      </p:sp>
    </p:spTree>
    <p:extLst>
      <p:ext uri="{BB962C8B-B14F-4D97-AF65-F5344CB8AC3E}">
        <p14:creationId xmlns:p14="http://schemas.microsoft.com/office/powerpoint/2010/main" val="20780486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2D7AB4F-AAF4-4569-9CD5-5C2044EC19E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39834253-C0B8-48C6-B329-084792700B8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482D661D-5967-44BC-A495-5978D7CB4035}"/>
              </a:ext>
            </a:extLst>
          </p:cNvPr>
          <p:cNvSpPr>
            <a:spLocks noGrp="1"/>
          </p:cNvSpPr>
          <p:nvPr>
            <p:ph type="dt" sz="half" idx="10"/>
          </p:nvPr>
        </p:nvSpPr>
        <p:spPr/>
        <p:txBody>
          <a:bodyPr/>
          <a:lstStyle/>
          <a:p>
            <a:fld id="{860EB284-F48F-4E23-A8F5-AA04F0C5A59E}" type="datetimeFigureOut">
              <a:rPr lang="en-AU" smtClean="0"/>
              <a:t>2/02/2022</a:t>
            </a:fld>
            <a:endParaRPr lang="en-AU"/>
          </a:p>
        </p:txBody>
      </p:sp>
      <p:sp>
        <p:nvSpPr>
          <p:cNvPr id="5" name="Footer Placeholder 4">
            <a:extLst>
              <a:ext uri="{FF2B5EF4-FFF2-40B4-BE49-F238E27FC236}">
                <a16:creationId xmlns:a16="http://schemas.microsoft.com/office/drawing/2014/main" id="{A5517570-FD97-450C-A196-8240134D4B99}"/>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A131F274-1AD9-4146-AEDF-B05A7142D759}"/>
              </a:ext>
            </a:extLst>
          </p:cNvPr>
          <p:cNvSpPr>
            <a:spLocks noGrp="1"/>
          </p:cNvSpPr>
          <p:nvPr>
            <p:ph type="sldNum" sz="quarter" idx="12"/>
          </p:nvPr>
        </p:nvSpPr>
        <p:spPr/>
        <p:txBody>
          <a:bodyPr/>
          <a:lstStyle/>
          <a:p>
            <a:fld id="{427BF146-247E-4836-873F-99C94605D6E0}" type="slidenum">
              <a:rPr lang="en-AU" smtClean="0"/>
              <a:t>‹#›</a:t>
            </a:fld>
            <a:endParaRPr lang="en-AU"/>
          </a:p>
        </p:txBody>
      </p:sp>
    </p:spTree>
    <p:extLst>
      <p:ext uri="{BB962C8B-B14F-4D97-AF65-F5344CB8AC3E}">
        <p14:creationId xmlns:p14="http://schemas.microsoft.com/office/powerpoint/2010/main" val="35643323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2F90DF-EB93-4968-9CE7-7B62DC477FAA}"/>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1E1DF472-57D7-4BA8-9B97-8588A6BB33D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9FEED4C0-DB14-4F1E-8242-1C86D3AD50C4}"/>
              </a:ext>
            </a:extLst>
          </p:cNvPr>
          <p:cNvSpPr>
            <a:spLocks noGrp="1"/>
          </p:cNvSpPr>
          <p:nvPr>
            <p:ph type="dt" sz="half" idx="10"/>
          </p:nvPr>
        </p:nvSpPr>
        <p:spPr/>
        <p:txBody>
          <a:bodyPr/>
          <a:lstStyle/>
          <a:p>
            <a:fld id="{860EB284-F48F-4E23-A8F5-AA04F0C5A59E}" type="datetimeFigureOut">
              <a:rPr lang="en-AU" smtClean="0"/>
              <a:t>2/02/2022</a:t>
            </a:fld>
            <a:endParaRPr lang="en-AU"/>
          </a:p>
        </p:txBody>
      </p:sp>
      <p:sp>
        <p:nvSpPr>
          <p:cNvPr id="5" name="Footer Placeholder 4">
            <a:extLst>
              <a:ext uri="{FF2B5EF4-FFF2-40B4-BE49-F238E27FC236}">
                <a16:creationId xmlns:a16="http://schemas.microsoft.com/office/drawing/2014/main" id="{F2D2690E-30A2-45D9-BCBB-9649FB29F4B4}"/>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B0712E18-3682-46E6-86C6-7BF84EBC308E}"/>
              </a:ext>
            </a:extLst>
          </p:cNvPr>
          <p:cNvSpPr>
            <a:spLocks noGrp="1"/>
          </p:cNvSpPr>
          <p:nvPr>
            <p:ph type="sldNum" sz="quarter" idx="12"/>
          </p:nvPr>
        </p:nvSpPr>
        <p:spPr/>
        <p:txBody>
          <a:bodyPr/>
          <a:lstStyle/>
          <a:p>
            <a:fld id="{427BF146-247E-4836-873F-99C94605D6E0}" type="slidenum">
              <a:rPr lang="en-AU" smtClean="0"/>
              <a:t>‹#›</a:t>
            </a:fld>
            <a:endParaRPr lang="en-AU"/>
          </a:p>
        </p:txBody>
      </p:sp>
    </p:spTree>
    <p:extLst>
      <p:ext uri="{BB962C8B-B14F-4D97-AF65-F5344CB8AC3E}">
        <p14:creationId xmlns:p14="http://schemas.microsoft.com/office/powerpoint/2010/main" val="37262239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3120F3-FFA4-4638-970B-6F6A3A85189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A9324CE6-6D62-43B4-8DB1-9672F215640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088D9FA-8FCD-4D1C-990B-4A84A3EB8642}"/>
              </a:ext>
            </a:extLst>
          </p:cNvPr>
          <p:cNvSpPr>
            <a:spLocks noGrp="1"/>
          </p:cNvSpPr>
          <p:nvPr>
            <p:ph type="dt" sz="half" idx="10"/>
          </p:nvPr>
        </p:nvSpPr>
        <p:spPr/>
        <p:txBody>
          <a:bodyPr/>
          <a:lstStyle/>
          <a:p>
            <a:fld id="{860EB284-F48F-4E23-A8F5-AA04F0C5A59E}" type="datetimeFigureOut">
              <a:rPr lang="en-AU" smtClean="0"/>
              <a:t>2/02/2022</a:t>
            </a:fld>
            <a:endParaRPr lang="en-AU"/>
          </a:p>
        </p:txBody>
      </p:sp>
      <p:sp>
        <p:nvSpPr>
          <p:cNvPr id="5" name="Footer Placeholder 4">
            <a:extLst>
              <a:ext uri="{FF2B5EF4-FFF2-40B4-BE49-F238E27FC236}">
                <a16:creationId xmlns:a16="http://schemas.microsoft.com/office/drawing/2014/main" id="{8C1708DB-F8DF-47A8-839F-49D813409855}"/>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2690E978-E7FD-4540-BB29-4316A99C2208}"/>
              </a:ext>
            </a:extLst>
          </p:cNvPr>
          <p:cNvSpPr>
            <a:spLocks noGrp="1"/>
          </p:cNvSpPr>
          <p:nvPr>
            <p:ph type="sldNum" sz="quarter" idx="12"/>
          </p:nvPr>
        </p:nvSpPr>
        <p:spPr/>
        <p:txBody>
          <a:bodyPr/>
          <a:lstStyle/>
          <a:p>
            <a:fld id="{427BF146-247E-4836-873F-99C94605D6E0}" type="slidenum">
              <a:rPr lang="en-AU" smtClean="0"/>
              <a:t>‹#›</a:t>
            </a:fld>
            <a:endParaRPr lang="en-AU"/>
          </a:p>
        </p:txBody>
      </p:sp>
    </p:spTree>
    <p:extLst>
      <p:ext uri="{BB962C8B-B14F-4D97-AF65-F5344CB8AC3E}">
        <p14:creationId xmlns:p14="http://schemas.microsoft.com/office/powerpoint/2010/main" val="76380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7B14E9-7305-4BE7-A72B-BF73E15D0D27}"/>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D8BB4DE6-A6C0-4C87-81A3-A458A014CF8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DA8C77C9-0088-48CA-A25C-1AD693D95D9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3BE1D9B0-4D0A-4C90-98F1-74E2099A7691}"/>
              </a:ext>
            </a:extLst>
          </p:cNvPr>
          <p:cNvSpPr>
            <a:spLocks noGrp="1"/>
          </p:cNvSpPr>
          <p:nvPr>
            <p:ph type="dt" sz="half" idx="10"/>
          </p:nvPr>
        </p:nvSpPr>
        <p:spPr/>
        <p:txBody>
          <a:bodyPr/>
          <a:lstStyle/>
          <a:p>
            <a:fld id="{860EB284-F48F-4E23-A8F5-AA04F0C5A59E}" type="datetimeFigureOut">
              <a:rPr lang="en-AU" smtClean="0"/>
              <a:t>2/02/2022</a:t>
            </a:fld>
            <a:endParaRPr lang="en-AU"/>
          </a:p>
        </p:txBody>
      </p:sp>
      <p:sp>
        <p:nvSpPr>
          <p:cNvPr id="6" name="Footer Placeholder 5">
            <a:extLst>
              <a:ext uri="{FF2B5EF4-FFF2-40B4-BE49-F238E27FC236}">
                <a16:creationId xmlns:a16="http://schemas.microsoft.com/office/drawing/2014/main" id="{C1BBC98F-2B0D-4860-82A8-8A48F72421BF}"/>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BD98E378-100A-48BC-8969-80FA9BF3536F}"/>
              </a:ext>
            </a:extLst>
          </p:cNvPr>
          <p:cNvSpPr>
            <a:spLocks noGrp="1"/>
          </p:cNvSpPr>
          <p:nvPr>
            <p:ph type="sldNum" sz="quarter" idx="12"/>
          </p:nvPr>
        </p:nvSpPr>
        <p:spPr/>
        <p:txBody>
          <a:bodyPr/>
          <a:lstStyle/>
          <a:p>
            <a:fld id="{427BF146-247E-4836-873F-99C94605D6E0}" type="slidenum">
              <a:rPr lang="en-AU" smtClean="0"/>
              <a:t>‹#›</a:t>
            </a:fld>
            <a:endParaRPr lang="en-AU"/>
          </a:p>
        </p:txBody>
      </p:sp>
    </p:spTree>
    <p:extLst>
      <p:ext uri="{BB962C8B-B14F-4D97-AF65-F5344CB8AC3E}">
        <p14:creationId xmlns:p14="http://schemas.microsoft.com/office/powerpoint/2010/main" val="40712528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B7DB54-F678-4EEF-8716-CE8865E288B3}"/>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78B3BCD8-7599-4F52-878C-DC4B0A585B6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45580D6-5ADB-465A-B3A0-32193E57AB2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B9BFA5B1-9052-4857-822B-48AD2DBAB0D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C9D4CDD-12DF-4639-82A7-2A45A035C77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FD2A5F3D-0AAE-454C-BEAF-8F7E3216061B}"/>
              </a:ext>
            </a:extLst>
          </p:cNvPr>
          <p:cNvSpPr>
            <a:spLocks noGrp="1"/>
          </p:cNvSpPr>
          <p:nvPr>
            <p:ph type="dt" sz="half" idx="10"/>
          </p:nvPr>
        </p:nvSpPr>
        <p:spPr/>
        <p:txBody>
          <a:bodyPr/>
          <a:lstStyle/>
          <a:p>
            <a:fld id="{860EB284-F48F-4E23-A8F5-AA04F0C5A59E}" type="datetimeFigureOut">
              <a:rPr lang="en-AU" smtClean="0"/>
              <a:t>2/02/2022</a:t>
            </a:fld>
            <a:endParaRPr lang="en-AU"/>
          </a:p>
        </p:txBody>
      </p:sp>
      <p:sp>
        <p:nvSpPr>
          <p:cNvPr id="8" name="Footer Placeholder 7">
            <a:extLst>
              <a:ext uri="{FF2B5EF4-FFF2-40B4-BE49-F238E27FC236}">
                <a16:creationId xmlns:a16="http://schemas.microsoft.com/office/drawing/2014/main" id="{FA485E45-821F-4D5C-AF28-73CD483412C8}"/>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D46E3583-3221-4AC6-8A61-15D904320B4A}"/>
              </a:ext>
            </a:extLst>
          </p:cNvPr>
          <p:cNvSpPr>
            <a:spLocks noGrp="1"/>
          </p:cNvSpPr>
          <p:nvPr>
            <p:ph type="sldNum" sz="quarter" idx="12"/>
          </p:nvPr>
        </p:nvSpPr>
        <p:spPr/>
        <p:txBody>
          <a:bodyPr/>
          <a:lstStyle/>
          <a:p>
            <a:fld id="{427BF146-247E-4836-873F-99C94605D6E0}" type="slidenum">
              <a:rPr lang="en-AU" smtClean="0"/>
              <a:t>‹#›</a:t>
            </a:fld>
            <a:endParaRPr lang="en-AU"/>
          </a:p>
        </p:txBody>
      </p:sp>
    </p:spTree>
    <p:extLst>
      <p:ext uri="{BB962C8B-B14F-4D97-AF65-F5344CB8AC3E}">
        <p14:creationId xmlns:p14="http://schemas.microsoft.com/office/powerpoint/2010/main" val="8714900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F8A736-34CB-4295-A8F8-63BCA39D5049}"/>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0A8505CC-F5F1-43BD-BCBE-4224AE03E7BF}"/>
              </a:ext>
            </a:extLst>
          </p:cNvPr>
          <p:cNvSpPr>
            <a:spLocks noGrp="1"/>
          </p:cNvSpPr>
          <p:nvPr>
            <p:ph type="dt" sz="half" idx="10"/>
          </p:nvPr>
        </p:nvSpPr>
        <p:spPr/>
        <p:txBody>
          <a:bodyPr/>
          <a:lstStyle/>
          <a:p>
            <a:fld id="{860EB284-F48F-4E23-A8F5-AA04F0C5A59E}" type="datetimeFigureOut">
              <a:rPr lang="en-AU" smtClean="0"/>
              <a:t>2/02/2022</a:t>
            </a:fld>
            <a:endParaRPr lang="en-AU"/>
          </a:p>
        </p:txBody>
      </p:sp>
      <p:sp>
        <p:nvSpPr>
          <p:cNvPr id="4" name="Footer Placeholder 3">
            <a:extLst>
              <a:ext uri="{FF2B5EF4-FFF2-40B4-BE49-F238E27FC236}">
                <a16:creationId xmlns:a16="http://schemas.microsoft.com/office/drawing/2014/main" id="{BF885D24-7DDA-4F2D-A476-A8144A637BF6}"/>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EEED8541-B815-400A-B606-8D7B91CC1E2A}"/>
              </a:ext>
            </a:extLst>
          </p:cNvPr>
          <p:cNvSpPr>
            <a:spLocks noGrp="1"/>
          </p:cNvSpPr>
          <p:nvPr>
            <p:ph type="sldNum" sz="quarter" idx="12"/>
          </p:nvPr>
        </p:nvSpPr>
        <p:spPr/>
        <p:txBody>
          <a:bodyPr/>
          <a:lstStyle/>
          <a:p>
            <a:fld id="{427BF146-247E-4836-873F-99C94605D6E0}" type="slidenum">
              <a:rPr lang="en-AU" smtClean="0"/>
              <a:t>‹#›</a:t>
            </a:fld>
            <a:endParaRPr lang="en-AU"/>
          </a:p>
        </p:txBody>
      </p:sp>
    </p:spTree>
    <p:extLst>
      <p:ext uri="{BB962C8B-B14F-4D97-AF65-F5344CB8AC3E}">
        <p14:creationId xmlns:p14="http://schemas.microsoft.com/office/powerpoint/2010/main" val="9633942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00AF6D0-7DA4-4F71-804B-9896F1089FE9}"/>
              </a:ext>
            </a:extLst>
          </p:cNvPr>
          <p:cNvSpPr>
            <a:spLocks noGrp="1"/>
          </p:cNvSpPr>
          <p:nvPr>
            <p:ph type="dt" sz="half" idx="10"/>
          </p:nvPr>
        </p:nvSpPr>
        <p:spPr/>
        <p:txBody>
          <a:bodyPr/>
          <a:lstStyle/>
          <a:p>
            <a:fld id="{860EB284-F48F-4E23-A8F5-AA04F0C5A59E}" type="datetimeFigureOut">
              <a:rPr lang="en-AU" smtClean="0"/>
              <a:t>2/02/2022</a:t>
            </a:fld>
            <a:endParaRPr lang="en-AU"/>
          </a:p>
        </p:txBody>
      </p:sp>
      <p:sp>
        <p:nvSpPr>
          <p:cNvPr id="3" name="Footer Placeholder 2">
            <a:extLst>
              <a:ext uri="{FF2B5EF4-FFF2-40B4-BE49-F238E27FC236}">
                <a16:creationId xmlns:a16="http://schemas.microsoft.com/office/drawing/2014/main" id="{CC56E637-A1A9-4D98-885E-3C8141B09B95}"/>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5F6F5C8D-DA1E-484F-BBCD-B467473A46F1}"/>
              </a:ext>
            </a:extLst>
          </p:cNvPr>
          <p:cNvSpPr>
            <a:spLocks noGrp="1"/>
          </p:cNvSpPr>
          <p:nvPr>
            <p:ph type="sldNum" sz="quarter" idx="12"/>
          </p:nvPr>
        </p:nvSpPr>
        <p:spPr/>
        <p:txBody>
          <a:bodyPr/>
          <a:lstStyle/>
          <a:p>
            <a:fld id="{427BF146-247E-4836-873F-99C94605D6E0}" type="slidenum">
              <a:rPr lang="en-AU" smtClean="0"/>
              <a:t>‹#›</a:t>
            </a:fld>
            <a:endParaRPr lang="en-AU"/>
          </a:p>
        </p:txBody>
      </p:sp>
    </p:spTree>
    <p:extLst>
      <p:ext uri="{BB962C8B-B14F-4D97-AF65-F5344CB8AC3E}">
        <p14:creationId xmlns:p14="http://schemas.microsoft.com/office/powerpoint/2010/main" val="15169714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B044B-8E85-40E0-BB0A-16531A672D2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DBAFDFCB-8493-4303-9F9D-D04E9718D7C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F9D6918D-D4E7-409B-A624-E9317941F08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8636917-124F-4F2C-BC34-498740AEB157}"/>
              </a:ext>
            </a:extLst>
          </p:cNvPr>
          <p:cNvSpPr>
            <a:spLocks noGrp="1"/>
          </p:cNvSpPr>
          <p:nvPr>
            <p:ph type="dt" sz="half" idx="10"/>
          </p:nvPr>
        </p:nvSpPr>
        <p:spPr/>
        <p:txBody>
          <a:bodyPr/>
          <a:lstStyle/>
          <a:p>
            <a:fld id="{860EB284-F48F-4E23-A8F5-AA04F0C5A59E}" type="datetimeFigureOut">
              <a:rPr lang="en-AU" smtClean="0"/>
              <a:t>2/02/2022</a:t>
            </a:fld>
            <a:endParaRPr lang="en-AU"/>
          </a:p>
        </p:txBody>
      </p:sp>
      <p:sp>
        <p:nvSpPr>
          <p:cNvPr id="6" name="Footer Placeholder 5">
            <a:extLst>
              <a:ext uri="{FF2B5EF4-FFF2-40B4-BE49-F238E27FC236}">
                <a16:creationId xmlns:a16="http://schemas.microsoft.com/office/drawing/2014/main" id="{EC252273-F058-4CD5-B711-736F7943A04F}"/>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397B6652-C28E-4798-8155-D42E7D7EBC08}"/>
              </a:ext>
            </a:extLst>
          </p:cNvPr>
          <p:cNvSpPr>
            <a:spLocks noGrp="1"/>
          </p:cNvSpPr>
          <p:nvPr>
            <p:ph type="sldNum" sz="quarter" idx="12"/>
          </p:nvPr>
        </p:nvSpPr>
        <p:spPr/>
        <p:txBody>
          <a:bodyPr/>
          <a:lstStyle/>
          <a:p>
            <a:fld id="{427BF146-247E-4836-873F-99C94605D6E0}" type="slidenum">
              <a:rPr lang="en-AU" smtClean="0"/>
              <a:t>‹#›</a:t>
            </a:fld>
            <a:endParaRPr lang="en-AU"/>
          </a:p>
        </p:txBody>
      </p:sp>
    </p:spTree>
    <p:extLst>
      <p:ext uri="{BB962C8B-B14F-4D97-AF65-F5344CB8AC3E}">
        <p14:creationId xmlns:p14="http://schemas.microsoft.com/office/powerpoint/2010/main" val="11795988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281C6F-2CFE-49FA-9EDF-BC1562C6645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2175FD83-1370-4822-BEA4-BB694E88F31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6ACD69B0-47C8-4D20-B173-E6B5D0314D7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FE416AA-903F-47C6-AF84-A98B95DEACEE}"/>
              </a:ext>
            </a:extLst>
          </p:cNvPr>
          <p:cNvSpPr>
            <a:spLocks noGrp="1"/>
          </p:cNvSpPr>
          <p:nvPr>
            <p:ph type="dt" sz="half" idx="10"/>
          </p:nvPr>
        </p:nvSpPr>
        <p:spPr/>
        <p:txBody>
          <a:bodyPr/>
          <a:lstStyle/>
          <a:p>
            <a:fld id="{860EB284-F48F-4E23-A8F5-AA04F0C5A59E}" type="datetimeFigureOut">
              <a:rPr lang="en-AU" smtClean="0"/>
              <a:t>2/02/2022</a:t>
            </a:fld>
            <a:endParaRPr lang="en-AU"/>
          </a:p>
        </p:txBody>
      </p:sp>
      <p:sp>
        <p:nvSpPr>
          <p:cNvPr id="6" name="Footer Placeholder 5">
            <a:extLst>
              <a:ext uri="{FF2B5EF4-FFF2-40B4-BE49-F238E27FC236}">
                <a16:creationId xmlns:a16="http://schemas.microsoft.com/office/drawing/2014/main" id="{40498480-5D85-4B56-826D-8B61B0B678ED}"/>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EA54B9DB-A6B8-4918-90AD-CE482084C6B7}"/>
              </a:ext>
            </a:extLst>
          </p:cNvPr>
          <p:cNvSpPr>
            <a:spLocks noGrp="1"/>
          </p:cNvSpPr>
          <p:nvPr>
            <p:ph type="sldNum" sz="quarter" idx="12"/>
          </p:nvPr>
        </p:nvSpPr>
        <p:spPr/>
        <p:txBody>
          <a:bodyPr/>
          <a:lstStyle/>
          <a:p>
            <a:fld id="{427BF146-247E-4836-873F-99C94605D6E0}" type="slidenum">
              <a:rPr lang="en-AU" smtClean="0"/>
              <a:t>‹#›</a:t>
            </a:fld>
            <a:endParaRPr lang="en-AU"/>
          </a:p>
        </p:txBody>
      </p:sp>
    </p:spTree>
    <p:extLst>
      <p:ext uri="{BB962C8B-B14F-4D97-AF65-F5344CB8AC3E}">
        <p14:creationId xmlns:p14="http://schemas.microsoft.com/office/powerpoint/2010/main" val="15546967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6A9A847-C141-464A-98E6-124C1268481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CD3997B7-5405-4CD6-9B77-1EB63D86EFB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CE79663F-BAA1-458D-A5EC-2950C0783EF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0EB284-F48F-4E23-A8F5-AA04F0C5A59E}" type="datetimeFigureOut">
              <a:rPr lang="en-AU" smtClean="0"/>
              <a:t>2/02/2022</a:t>
            </a:fld>
            <a:endParaRPr lang="en-AU"/>
          </a:p>
        </p:txBody>
      </p:sp>
      <p:sp>
        <p:nvSpPr>
          <p:cNvPr id="5" name="Footer Placeholder 4">
            <a:extLst>
              <a:ext uri="{FF2B5EF4-FFF2-40B4-BE49-F238E27FC236}">
                <a16:creationId xmlns:a16="http://schemas.microsoft.com/office/drawing/2014/main" id="{9BA17623-4FD0-4743-A819-CB7EC7FCE39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F0A5F4E4-7060-4C83-9960-F5E73C1ADD7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7BF146-247E-4836-873F-99C94605D6E0}" type="slidenum">
              <a:rPr lang="en-AU" smtClean="0"/>
              <a:t>‹#›</a:t>
            </a:fld>
            <a:endParaRPr lang="en-AU"/>
          </a:p>
        </p:txBody>
      </p:sp>
      <p:sp>
        <p:nvSpPr>
          <p:cNvPr id="8" name="TextBox 7">
            <a:extLst>
              <a:ext uri="{FF2B5EF4-FFF2-40B4-BE49-F238E27FC236}">
                <a16:creationId xmlns:a16="http://schemas.microsoft.com/office/drawing/2014/main" id="{CA32E7AF-C105-47E2-B98F-65FB8BE04FAB}"/>
              </a:ext>
            </a:extLst>
          </p:cNvPr>
          <p:cNvSpPr txBox="1"/>
          <p:nvPr userDrawn="1">
            <p:extLst>
              <p:ext uri="{1162E1C5-73C7-4A58-AE30-91384D911F3F}">
                <p184:classification xmlns:p184="http://schemas.microsoft.com/office/powerpoint/2018/4/main" val="hdr"/>
              </p:ext>
            </p:extLst>
          </p:nvPr>
        </p:nvSpPr>
        <p:spPr>
          <a:xfrm>
            <a:off x="5660200" y="0"/>
            <a:ext cx="730250" cy="182880"/>
          </a:xfrm>
          <a:prstGeom prst="rect">
            <a:avLst/>
          </a:prstGeom>
        </p:spPr>
        <p:txBody>
          <a:bodyPr horzOverflow="overflow" lIns="0" tIns="0" rIns="0" bIns="0">
            <a:spAutoFit/>
          </a:bodyPr>
          <a:lstStyle/>
          <a:p>
            <a:pPr algn="ctr"/>
            <a:r>
              <a:rPr lang="en-AU" sz="1200">
                <a:solidFill>
                  <a:srgbClr val="A80000"/>
                </a:solidFill>
                <a:latin typeface="Arial" panose="020B0604020202020204" pitchFamily="34" charset="0"/>
                <a:cs typeface="Arial" panose="020B0604020202020204" pitchFamily="34" charset="0"/>
              </a:rPr>
              <a:t>OFFICIAL</a:t>
            </a:r>
          </a:p>
        </p:txBody>
      </p:sp>
    </p:spTree>
    <p:extLst>
      <p:ext uri="{BB962C8B-B14F-4D97-AF65-F5344CB8AC3E}">
        <p14:creationId xmlns:p14="http://schemas.microsoft.com/office/powerpoint/2010/main" val="35697088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0337ED-9975-4401-A823-E78843460E75}"/>
              </a:ext>
            </a:extLst>
          </p:cNvPr>
          <p:cNvSpPr>
            <a:spLocks noGrp="1"/>
          </p:cNvSpPr>
          <p:nvPr>
            <p:ph type="ctrTitle"/>
          </p:nvPr>
        </p:nvSpPr>
        <p:spPr/>
        <p:txBody>
          <a:bodyPr/>
          <a:lstStyle/>
          <a:p>
            <a:r>
              <a:rPr lang="en-AU" dirty="0">
                <a:latin typeface="Roboto Light" panose="02000000000000000000" pitchFamily="2" charset="0"/>
                <a:ea typeface="Roboto Light" panose="02000000000000000000" pitchFamily="2" charset="0"/>
              </a:rPr>
              <a:t>Performance Standards Elaborations</a:t>
            </a:r>
          </a:p>
        </p:txBody>
      </p:sp>
      <p:sp>
        <p:nvSpPr>
          <p:cNvPr id="3" name="Subtitle 2">
            <a:extLst>
              <a:ext uri="{FF2B5EF4-FFF2-40B4-BE49-F238E27FC236}">
                <a16:creationId xmlns:a16="http://schemas.microsoft.com/office/drawing/2014/main" id="{218DDBCC-6C12-4D95-A289-C36126FB8E01}"/>
              </a:ext>
            </a:extLst>
          </p:cNvPr>
          <p:cNvSpPr>
            <a:spLocks noGrp="1"/>
          </p:cNvSpPr>
          <p:nvPr>
            <p:ph type="subTitle" idx="1"/>
          </p:nvPr>
        </p:nvSpPr>
        <p:spPr>
          <a:xfrm>
            <a:off x="1524000" y="3602037"/>
            <a:ext cx="9144000" cy="2133599"/>
          </a:xfrm>
        </p:spPr>
        <p:txBody>
          <a:bodyPr>
            <a:normAutofit/>
          </a:bodyPr>
          <a:lstStyle/>
          <a:p>
            <a:pPr>
              <a:lnSpc>
                <a:spcPct val="150000"/>
              </a:lnSpc>
            </a:pPr>
            <a:r>
              <a:rPr lang="en-AU" i="1" dirty="0">
                <a:latin typeface="Roboto Light" panose="02000000000000000000" pitchFamily="2" charset="0"/>
                <a:ea typeface="Roboto Light" panose="02000000000000000000" pitchFamily="2" charset="0"/>
              </a:rPr>
              <a:t>Elaborations are a guide only.</a:t>
            </a:r>
          </a:p>
          <a:p>
            <a:pPr>
              <a:lnSpc>
                <a:spcPct val="150000"/>
              </a:lnSpc>
            </a:pPr>
            <a:r>
              <a:rPr lang="en-AU" dirty="0">
                <a:latin typeface="Roboto Light" panose="02000000000000000000" pitchFamily="2" charset="0"/>
                <a:ea typeface="Roboto Light" panose="02000000000000000000" pitchFamily="2" charset="0"/>
              </a:rPr>
              <a:t>Recommendation: use this PowerPoint in conjunction with the documents “Stage 2 Physical Education – Assessment Support”</a:t>
            </a:r>
          </a:p>
        </p:txBody>
      </p:sp>
      <p:sp>
        <p:nvSpPr>
          <p:cNvPr id="4" name="Title 1">
            <a:extLst>
              <a:ext uri="{FF2B5EF4-FFF2-40B4-BE49-F238E27FC236}">
                <a16:creationId xmlns:a16="http://schemas.microsoft.com/office/drawing/2014/main" id="{455D00D4-7621-499D-8D42-19547EC3D74D}"/>
              </a:ext>
            </a:extLst>
          </p:cNvPr>
          <p:cNvSpPr txBox="1">
            <a:spLocks/>
          </p:cNvSpPr>
          <p:nvPr/>
        </p:nvSpPr>
        <p:spPr>
          <a:xfrm>
            <a:off x="384495" y="6107184"/>
            <a:ext cx="8507835" cy="499145"/>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tabLst>
                <a:tab pos="2865755" algn="ctr"/>
                <a:tab pos="6391275" algn="r"/>
              </a:tabLst>
            </a:pPr>
            <a:r>
              <a:rPr lang="en-AU" sz="1100" dirty="0">
                <a:latin typeface="Arial" panose="020B0604020202020204" pitchFamily="34" charset="0"/>
                <a:cs typeface="Arial" panose="020B0604020202020204" pitchFamily="34" charset="0"/>
              </a:rPr>
              <a:t>A1022547, </a:t>
            </a:r>
            <a:r>
              <a:rPr lang="en-AU" sz="1100" dirty="0">
                <a:latin typeface="Arial" panose="020B0604020202020204" pitchFamily="34" charset="0"/>
                <a:ea typeface="Calibri" panose="020F0502020204030204" pitchFamily="34" charset="0"/>
                <a:cs typeface="Arial" panose="020B0604020202020204" pitchFamily="34" charset="0"/>
              </a:rPr>
              <a:t>Stage 2 Physical Education</a:t>
            </a:r>
          </a:p>
          <a:p>
            <a:pPr algn="l">
              <a:tabLst>
                <a:tab pos="2971800" algn="ctr"/>
                <a:tab pos="5943600" algn="r"/>
              </a:tabLst>
            </a:pPr>
            <a:r>
              <a:rPr lang="en-AU" sz="1100" dirty="0">
                <a:latin typeface="Arial" panose="020B0604020202020204" pitchFamily="34" charset="0"/>
                <a:ea typeface="Calibri" panose="020F0502020204030204" pitchFamily="34" charset="0"/>
                <a:cs typeface="Arial" panose="020B0604020202020204" pitchFamily="34" charset="0"/>
              </a:rPr>
              <a:t>© SACE Board of South Australia 2021</a:t>
            </a:r>
            <a:endParaRPr lang="en-AU" sz="1100" dirty="0"/>
          </a:p>
        </p:txBody>
      </p:sp>
    </p:spTree>
    <p:extLst>
      <p:ext uri="{BB962C8B-B14F-4D97-AF65-F5344CB8AC3E}">
        <p14:creationId xmlns:p14="http://schemas.microsoft.com/office/powerpoint/2010/main" val="20651403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5">
            <a:extLst>
              <a:ext uri="{FF2B5EF4-FFF2-40B4-BE49-F238E27FC236}">
                <a16:creationId xmlns:a16="http://schemas.microsoft.com/office/drawing/2014/main" id="{B14A3DA9-3125-4E14-9FED-65668E3F151A}"/>
              </a:ext>
            </a:extLst>
          </p:cNvPr>
          <p:cNvGraphicFramePr>
            <a:graphicFrameLocks/>
          </p:cNvGraphicFramePr>
          <p:nvPr>
            <p:extLst>
              <p:ext uri="{D42A27DB-BD31-4B8C-83A1-F6EECF244321}">
                <p14:modId xmlns:p14="http://schemas.microsoft.com/office/powerpoint/2010/main" val="720307597"/>
              </p:ext>
            </p:extLst>
          </p:nvPr>
        </p:nvGraphicFramePr>
        <p:xfrm>
          <a:off x="136235" y="576000"/>
          <a:ext cx="11919529" cy="6165634"/>
        </p:xfrm>
        <a:graphic>
          <a:graphicData uri="http://schemas.openxmlformats.org/drawingml/2006/table">
            <a:tbl>
              <a:tblPr firstRow="1" bandRow="1">
                <a:tableStyleId>{21E4AEA4-8DFA-4A89-87EB-49C32662AFE0}</a:tableStyleId>
              </a:tblPr>
              <a:tblGrid>
                <a:gridCol w="653060">
                  <a:extLst>
                    <a:ext uri="{9D8B030D-6E8A-4147-A177-3AD203B41FA5}">
                      <a16:colId xmlns:a16="http://schemas.microsoft.com/office/drawing/2014/main" val="2729031686"/>
                    </a:ext>
                  </a:extLst>
                </a:gridCol>
                <a:gridCol w="2488078">
                  <a:extLst>
                    <a:ext uri="{9D8B030D-6E8A-4147-A177-3AD203B41FA5}">
                      <a16:colId xmlns:a16="http://schemas.microsoft.com/office/drawing/2014/main" val="1098426247"/>
                    </a:ext>
                  </a:extLst>
                </a:gridCol>
                <a:gridCol w="8778391">
                  <a:extLst>
                    <a:ext uri="{9D8B030D-6E8A-4147-A177-3AD203B41FA5}">
                      <a16:colId xmlns:a16="http://schemas.microsoft.com/office/drawing/2014/main" val="2588976099"/>
                    </a:ext>
                  </a:extLst>
                </a:gridCol>
              </a:tblGrid>
              <a:tr h="789072">
                <a:tc>
                  <a:txBody>
                    <a:bodyPr/>
                    <a:lstStyle/>
                    <a:p>
                      <a:pPr algn="ctr"/>
                      <a:r>
                        <a:rPr lang="en-AU" sz="1800" b="1" kern="1200" dirty="0">
                          <a:solidFill>
                            <a:schemeClr val="lt1"/>
                          </a:solidFill>
                          <a:effectLst/>
                        </a:rPr>
                        <a:t>A1</a:t>
                      </a:r>
                      <a:endParaRPr lang="en-AU" sz="1800" b="1" kern="1200" dirty="0">
                        <a:solidFill>
                          <a:schemeClr val="lt1"/>
                        </a:solidFill>
                        <a:effectLst/>
                        <a:latin typeface="+mn-lt"/>
                        <a:ea typeface="+mn-ea"/>
                        <a:cs typeface="+mn-cs"/>
                      </a:endParaRPr>
                    </a:p>
                  </a:txBody>
                  <a:tcPr anchor="ctr"/>
                </a:tc>
                <a:tc>
                  <a:txBody>
                    <a:bodyPr/>
                    <a:lstStyle/>
                    <a:p>
                      <a:pPr algn="ctr"/>
                      <a:r>
                        <a:rPr lang="en-AU" sz="1800" b="1" kern="1200" dirty="0">
                          <a:solidFill>
                            <a:schemeClr val="lt1"/>
                          </a:solidFill>
                          <a:effectLst/>
                        </a:rPr>
                        <a:t>Performance Standard</a:t>
                      </a:r>
                      <a:endParaRPr lang="en-AU" sz="1800" b="1" kern="1200" dirty="0">
                        <a:solidFill>
                          <a:schemeClr val="lt1"/>
                        </a:solidFill>
                        <a:effectLst/>
                        <a:latin typeface="+mn-lt"/>
                        <a:ea typeface="+mn-ea"/>
                        <a:cs typeface="+mn-cs"/>
                      </a:endParaRPr>
                    </a:p>
                  </a:txBody>
                  <a:tcPr anchor="ctr"/>
                </a:tc>
                <a:tc>
                  <a:txBody>
                    <a:bodyPr/>
                    <a:lstStyle/>
                    <a:p>
                      <a:pPr algn="l"/>
                      <a:r>
                        <a:rPr lang="en-AU" sz="1800" b="1" kern="1200" dirty="0">
                          <a:solidFill>
                            <a:schemeClr val="lt1"/>
                          </a:solidFill>
                          <a:effectLst/>
                        </a:rPr>
                        <a:t>Some examples of how students may demonstrate this</a:t>
                      </a:r>
                      <a:endParaRPr lang="en-AU" sz="1800" b="1" kern="1200" dirty="0">
                        <a:solidFill>
                          <a:schemeClr val="lt1"/>
                        </a:solidFill>
                        <a:effectLst/>
                        <a:latin typeface="+mn-lt"/>
                        <a:ea typeface="+mn-ea"/>
                        <a:cs typeface="+mn-cs"/>
                      </a:endParaRPr>
                    </a:p>
                  </a:txBody>
                  <a:tcPr anchor="ctr"/>
                </a:tc>
                <a:extLst>
                  <a:ext uri="{0D108BD9-81ED-4DB2-BD59-A6C34878D82A}">
                    <a16:rowId xmlns:a16="http://schemas.microsoft.com/office/drawing/2014/main" val="418659291"/>
                  </a:ext>
                </a:extLst>
              </a:tr>
              <a:tr h="1348603">
                <a:tc>
                  <a:txBody>
                    <a:bodyPr/>
                    <a:lstStyle/>
                    <a:p>
                      <a:pPr algn="ctr"/>
                      <a:r>
                        <a:rPr lang="en-AU" sz="1800" b="1" kern="1200" dirty="0">
                          <a:solidFill>
                            <a:schemeClr val="dk1"/>
                          </a:solidFill>
                          <a:effectLst/>
                        </a:rPr>
                        <a:t>A</a:t>
                      </a:r>
                      <a:endParaRPr lang="en-AU" sz="1800" b="1" kern="1200" dirty="0">
                        <a:solidFill>
                          <a:schemeClr val="dk1"/>
                        </a:solidFill>
                        <a:effectLst/>
                        <a:latin typeface="+mn-lt"/>
                        <a:ea typeface="+mn-ea"/>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800" b="1" kern="1200" dirty="0">
                          <a:solidFill>
                            <a:schemeClr val="dk1"/>
                          </a:solidFill>
                          <a:effectLst/>
                        </a:rPr>
                        <a:t>Insightful</a:t>
                      </a:r>
                      <a:r>
                        <a:rPr lang="en-AU" sz="1800" kern="1200" dirty="0">
                          <a:solidFill>
                            <a:schemeClr val="dk1"/>
                          </a:solidFill>
                          <a:effectLst/>
                        </a:rPr>
                        <a:t> and </a:t>
                      </a:r>
                      <a:r>
                        <a:rPr lang="en-AU" sz="1800" b="1" kern="1200" dirty="0">
                          <a:solidFill>
                            <a:schemeClr val="dk1"/>
                          </a:solidFill>
                          <a:effectLst/>
                        </a:rPr>
                        <a:t>highly effective </a:t>
                      </a:r>
                      <a:r>
                        <a:rPr lang="en-AU" sz="1800" kern="1200" dirty="0">
                          <a:solidFill>
                            <a:schemeClr val="dk1"/>
                          </a:solidFill>
                          <a:effectLst/>
                        </a:rPr>
                        <a:t>contextual application</a:t>
                      </a:r>
                      <a:endParaRPr lang="en-AU" sz="1800" kern="1200" dirty="0">
                        <a:solidFill>
                          <a:schemeClr val="dk1"/>
                        </a:solidFill>
                        <a:effectLst/>
                        <a:latin typeface="+mn-lt"/>
                        <a:ea typeface="+mn-ea"/>
                        <a:cs typeface="+mn-cs"/>
                      </a:endParaRPr>
                    </a:p>
                  </a:txBody>
                  <a:tcPr anchor="ctr"/>
                </a:tc>
                <a:tc>
                  <a:txBody>
                    <a:bodyPr/>
                    <a:lstStyle/>
                    <a:p>
                      <a:r>
                        <a:rPr kumimoji="0" lang="en-AU" sz="1600" b="1" u="none" strike="noStrike" kern="1200" cap="none" spc="0" normalizeH="0" baseline="0" dirty="0">
                          <a:ln>
                            <a:noFill/>
                          </a:ln>
                          <a:solidFill>
                            <a:prstClr val="black"/>
                          </a:solidFill>
                          <a:effectLst/>
                          <a:uLnTx/>
                          <a:uFillTx/>
                        </a:rPr>
                        <a:t>Deep, refined and consistently accurate </a:t>
                      </a:r>
                      <a:r>
                        <a:rPr kumimoji="0" lang="en-AU" sz="1600" b="0" u="none" strike="noStrike" kern="1200" cap="none" spc="0" normalizeH="0" baseline="0" dirty="0">
                          <a:ln>
                            <a:noFill/>
                          </a:ln>
                          <a:solidFill>
                            <a:prstClr val="black"/>
                          </a:solidFill>
                          <a:effectLst/>
                          <a:uLnTx/>
                          <a:uFillTx/>
                        </a:rPr>
                        <a:t>use of relevant KU. </a:t>
                      </a:r>
                      <a:r>
                        <a:rPr kumimoji="0" lang="en-AU" sz="1600" b="1" u="none" strike="noStrike" kern="1200" cap="none" spc="0" normalizeH="0" baseline="0" dirty="0">
                          <a:ln>
                            <a:noFill/>
                          </a:ln>
                          <a:solidFill>
                            <a:prstClr val="black"/>
                          </a:solidFill>
                          <a:effectLst/>
                          <a:uLnTx/>
                          <a:uFillTx/>
                        </a:rPr>
                        <a:t>Focused use </a:t>
                      </a:r>
                      <a:r>
                        <a:rPr kumimoji="0" lang="en-AU" sz="1600" b="0" u="none" strike="noStrike" kern="1200" cap="none" spc="0" normalizeH="0" baseline="0" dirty="0">
                          <a:ln>
                            <a:noFill/>
                          </a:ln>
                          <a:solidFill>
                            <a:prstClr val="black"/>
                          </a:solidFill>
                          <a:effectLst/>
                          <a:uLnTx/>
                          <a:uFillTx/>
                        </a:rPr>
                        <a:t>of KU to make sense of movement concepts and/or strategies </a:t>
                      </a:r>
                      <a:r>
                        <a:rPr kumimoji="0" lang="en-AU" sz="1600" b="1" u="none" strike="noStrike" kern="1200" cap="none" spc="0" normalizeH="0" baseline="0" dirty="0">
                          <a:ln>
                            <a:noFill/>
                          </a:ln>
                          <a:solidFill>
                            <a:prstClr val="black"/>
                          </a:solidFill>
                          <a:effectLst/>
                          <a:uLnTx/>
                          <a:uFillTx/>
                        </a:rPr>
                        <a:t>specific to the context </a:t>
                      </a:r>
                      <a:r>
                        <a:rPr kumimoji="0" lang="en-AU" sz="1600" b="0" u="none" strike="noStrike" kern="1200" cap="none" spc="0" normalizeH="0" baseline="0" dirty="0">
                          <a:ln>
                            <a:noFill/>
                          </a:ln>
                          <a:solidFill>
                            <a:prstClr val="black"/>
                          </a:solidFill>
                          <a:effectLst/>
                          <a:uLnTx/>
                          <a:uFillTx/>
                        </a:rPr>
                        <a:t>of the physical activity and the participant/s. This is demonstrated when </a:t>
                      </a:r>
                      <a:r>
                        <a:rPr kumimoji="0" lang="en-AU" sz="1600" b="1" u="none" strike="noStrike" kern="1200" cap="none" spc="0" normalizeH="0" baseline="0" dirty="0">
                          <a:ln>
                            <a:noFill/>
                          </a:ln>
                          <a:solidFill>
                            <a:prstClr val="black"/>
                          </a:solidFill>
                          <a:effectLst/>
                          <a:uLnTx/>
                          <a:uFillTx/>
                        </a:rPr>
                        <a:t>using KU to inform</a:t>
                      </a:r>
                      <a:r>
                        <a:rPr kumimoji="0" lang="en-AU" sz="1600" b="0" u="none" strike="noStrike" kern="1200" cap="none" spc="0" normalizeH="0" baseline="0" dirty="0">
                          <a:ln>
                            <a:noFill/>
                          </a:ln>
                          <a:solidFill>
                            <a:prstClr val="black"/>
                          </a:solidFill>
                          <a:effectLst/>
                          <a:uLnTx/>
                          <a:uFillTx/>
                        </a:rPr>
                        <a:t>: the analysis and evaluation of evidence; the evaluation of participation or performance improvement; and the implementation and evaluation of strategies.</a:t>
                      </a:r>
                      <a:endParaRPr kumimoji="0" lang="en-AU" sz="1600" b="0" i="0" u="none" strike="noStrike" kern="1200" cap="none" spc="0" normalizeH="0" baseline="0" dirty="0">
                        <a:ln>
                          <a:noFill/>
                        </a:ln>
                        <a:solidFill>
                          <a:prstClr val="black"/>
                        </a:solidFill>
                        <a:effectLst/>
                        <a:uLnTx/>
                        <a:uFillTx/>
                        <a:latin typeface="Calibri" panose="020F0502020204030204" pitchFamily="34" charset="0"/>
                        <a:cs typeface="Times New Roman" panose="02020603050405020304" pitchFamily="18" charset="0"/>
                      </a:endParaRPr>
                    </a:p>
                  </a:txBody>
                  <a:tcPr anchor="ctr"/>
                </a:tc>
                <a:extLst>
                  <a:ext uri="{0D108BD9-81ED-4DB2-BD59-A6C34878D82A}">
                    <a16:rowId xmlns:a16="http://schemas.microsoft.com/office/drawing/2014/main" val="3006862806"/>
                  </a:ext>
                </a:extLst>
              </a:tr>
              <a:tr h="1320800">
                <a:tc>
                  <a:txBody>
                    <a:bodyPr/>
                    <a:lstStyle/>
                    <a:p>
                      <a:pPr algn="ctr"/>
                      <a:r>
                        <a:rPr lang="en-AU" sz="1800" b="1" kern="1200" dirty="0">
                          <a:solidFill>
                            <a:schemeClr val="dk1"/>
                          </a:solidFill>
                          <a:effectLst/>
                        </a:rPr>
                        <a:t>B</a:t>
                      </a:r>
                      <a:endParaRPr lang="en-AU" sz="1800" b="1" kern="1200" dirty="0">
                        <a:solidFill>
                          <a:schemeClr val="dk1"/>
                        </a:solidFill>
                        <a:effectLst/>
                        <a:latin typeface="+mn-lt"/>
                        <a:ea typeface="+mn-ea"/>
                        <a:cs typeface="+mn-cs"/>
                      </a:endParaRPr>
                    </a:p>
                  </a:txBody>
                  <a:tcPr anchor="ctr"/>
                </a:tc>
                <a:tc>
                  <a:txBody>
                    <a:bodyPr/>
                    <a:lstStyle/>
                    <a:p>
                      <a:pPr algn="ctr"/>
                      <a:r>
                        <a:rPr lang="en-AU" sz="1800" b="1" kern="1200" dirty="0">
                          <a:solidFill>
                            <a:schemeClr val="dk1"/>
                          </a:solidFill>
                          <a:effectLst/>
                        </a:rPr>
                        <a:t>Considered</a:t>
                      </a:r>
                      <a:r>
                        <a:rPr lang="en-AU" sz="1800" kern="1200" dirty="0">
                          <a:solidFill>
                            <a:schemeClr val="dk1"/>
                          </a:solidFill>
                          <a:effectLst/>
                        </a:rPr>
                        <a:t> and </a:t>
                      </a:r>
                      <a:r>
                        <a:rPr lang="en-AU" sz="1800" b="1" kern="1200" dirty="0">
                          <a:solidFill>
                            <a:schemeClr val="dk1"/>
                          </a:solidFill>
                          <a:effectLst/>
                        </a:rPr>
                        <a:t>mostly effective</a:t>
                      </a:r>
                      <a:r>
                        <a:rPr lang="en-AU" sz="1800" kern="1200" dirty="0">
                          <a:solidFill>
                            <a:schemeClr val="dk1"/>
                          </a:solidFill>
                          <a:effectLst/>
                        </a:rPr>
                        <a:t> contextual application</a:t>
                      </a:r>
                      <a:endParaRPr lang="en-AU" sz="1800" kern="1200" dirty="0">
                        <a:solidFill>
                          <a:schemeClr val="dk1"/>
                        </a:solidFill>
                        <a:effectLst/>
                        <a:latin typeface="+mn-lt"/>
                        <a:ea typeface="+mn-ea"/>
                        <a:cs typeface="+mn-cs"/>
                      </a:endParaRPr>
                    </a:p>
                  </a:txBody>
                  <a:tcPr anchor="ctr"/>
                </a:tc>
                <a:tc>
                  <a:txBody>
                    <a:bodyPr/>
                    <a:lstStyle/>
                    <a:p>
                      <a:r>
                        <a:rPr kumimoji="0" lang="en-AU" sz="1600" b="1" u="none" strike="noStrike" kern="1200" cap="none" spc="0" normalizeH="0" baseline="0" dirty="0">
                          <a:ln>
                            <a:noFill/>
                          </a:ln>
                          <a:solidFill>
                            <a:prstClr val="black"/>
                          </a:solidFill>
                          <a:effectLst/>
                          <a:uLnTx/>
                          <a:uFillTx/>
                        </a:rPr>
                        <a:t>Relevant and accurate </a:t>
                      </a:r>
                      <a:r>
                        <a:rPr kumimoji="0" lang="en-AU" sz="1600" b="0" u="none" strike="noStrike" kern="1200" cap="none" spc="0" normalizeH="0" baseline="0" dirty="0">
                          <a:ln>
                            <a:noFill/>
                          </a:ln>
                          <a:solidFill>
                            <a:prstClr val="black"/>
                          </a:solidFill>
                          <a:effectLst/>
                          <a:uLnTx/>
                          <a:uFillTx/>
                        </a:rPr>
                        <a:t>KU is used to make sense of movement concepts and/or strategies. It can be clearly identified how </a:t>
                      </a:r>
                      <a:r>
                        <a:rPr kumimoji="0" lang="en-AU" sz="1600" b="1" u="none" strike="noStrike" kern="1200" cap="none" spc="0" normalizeH="0" baseline="0" dirty="0">
                          <a:ln>
                            <a:noFill/>
                          </a:ln>
                          <a:solidFill>
                            <a:prstClr val="black"/>
                          </a:solidFill>
                          <a:effectLst/>
                          <a:uLnTx/>
                          <a:uFillTx/>
                        </a:rPr>
                        <a:t>KU has been used (considered) to inform </a:t>
                      </a:r>
                      <a:r>
                        <a:rPr kumimoji="0" lang="en-AU" sz="1600" b="0" u="none" strike="noStrike" kern="1200" cap="none" spc="0" normalizeH="0" baseline="0" dirty="0">
                          <a:ln>
                            <a:noFill/>
                          </a:ln>
                          <a:solidFill>
                            <a:prstClr val="black"/>
                          </a:solidFill>
                          <a:effectLst/>
                          <a:uLnTx/>
                          <a:uFillTx/>
                        </a:rPr>
                        <a:t>analysis and evaluation of evidence, evaluation of improvement and the implementation and evaluation of strategies. This use of KU is specific to the physical activity and the participant/s.</a:t>
                      </a:r>
                      <a:endParaRPr kumimoji="0" lang="en-AU" sz="1600" b="0" i="0" u="none" strike="noStrike" kern="1200" cap="none" spc="0" normalizeH="0" baseline="0" dirty="0">
                        <a:ln>
                          <a:noFill/>
                        </a:ln>
                        <a:solidFill>
                          <a:prstClr val="black"/>
                        </a:solidFill>
                        <a:effectLst/>
                        <a:uLnTx/>
                        <a:uFillTx/>
                        <a:latin typeface="Calibri" panose="020F0502020204030204" pitchFamily="34" charset="0"/>
                        <a:cs typeface="Times New Roman" panose="02020603050405020304" pitchFamily="18" charset="0"/>
                      </a:endParaRPr>
                    </a:p>
                  </a:txBody>
                  <a:tcPr anchor="ctr"/>
                </a:tc>
                <a:extLst>
                  <a:ext uri="{0D108BD9-81ED-4DB2-BD59-A6C34878D82A}">
                    <a16:rowId xmlns:a16="http://schemas.microsoft.com/office/drawing/2014/main" val="279734385"/>
                  </a:ext>
                </a:extLst>
              </a:tr>
              <a:tr h="794806">
                <a:tc>
                  <a:txBody>
                    <a:bodyPr/>
                    <a:lstStyle/>
                    <a:p>
                      <a:pPr algn="ctr"/>
                      <a:r>
                        <a:rPr lang="en-AU" sz="1800" b="1" kern="1200" dirty="0">
                          <a:solidFill>
                            <a:schemeClr val="dk1"/>
                          </a:solidFill>
                          <a:effectLst/>
                        </a:rPr>
                        <a:t>C</a:t>
                      </a:r>
                      <a:endParaRPr lang="en-AU" sz="1800" b="1" kern="1200" dirty="0">
                        <a:solidFill>
                          <a:schemeClr val="dk1"/>
                        </a:solidFill>
                        <a:effectLst/>
                        <a:latin typeface="+mn-lt"/>
                        <a:ea typeface="+mn-ea"/>
                        <a:cs typeface="+mn-cs"/>
                      </a:endParaRPr>
                    </a:p>
                  </a:txBody>
                  <a:tcPr anchor="ctr"/>
                </a:tc>
                <a:tc>
                  <a:txBody>
                    <a:bodyPr/>
                    <a:lstStyle/>
                    <a:p>
                      <a:pPr algn="ctr"/>
                      <a:r>
                        <a:rPr lang="en-AU" sz="1800" b="1" kern="1200" dirty="0">
                          <a:solidFill>
                            <a:schemeClr val="dk1"/>
                          </a:solidFill>
                          <a:effectLst/>
                        </a:rPr>
                        <a:t>Contextual</a:t>
                      </a:r>
                      <a:r>
                        <a:rPr lang="en-AU" sz="1800" kern="1200" dirty="0">
                          <a:solidFill>
                            <a:schemeClr val="dk1"/>
                          </a:solidFill>
                          <a:effectLst/>
                        </a:rPr>
                        <a:t> application</a:t>
                      </a:r>
                      <a:endParaRPr lang="en-AU" sz="1800" kern="1200" dirty="0">
                        <a:solidFill>
                          <a:schemeClr val="dk1"/>
                        </a:solidFill>
                        <a:effectLst/>
                        <a:latin typeface="+mn-lt"/>
                        <a:ea typeface="+mn-ea"/>
                        <a:cs typeface="+mn-cs"/>
                      </a:endParaRPr>
                    </a:p>
                  </a:txBody>
                  <a:tcPr anchor="ctr"/>
                </a:tc>
                <a:tc>
                  <a:txBody>
                    <a:bodyPr/>
                    <a:lstStyle/>
                    <a:p>
                      <a:r>
                        <a:rPr kumimoji="0" lang="en-AU" sz="1600" b="0" u="none" strike="noStrike" kern="1200" cap="none" spc="0" normalizeH="0" baseline="0" dirty="0">
                          <a:ln>
                            <a:noFill/>
                          </a:ln>
                          <a:solidFill>
                            <a:prstClr val="black"/>
                          </a:solidFill>
                          <a:effectLst/>
                          <a:uLnTx/>
                          <a:uFillTx/>
                        </a:rPr>
                        <a:t>KU is </a:t>
                      </a:r>
                      <a:r>
                        <a:rPr kumimoji="0" lang="en-AU" sz="1600" b="1" u="none" strike="noStrike" kern="1200" cap="none" spc="0" normalizeH="0" baseline="0" dirty="0">
                          <a:ln>
                            <a:noFill/>
                          </a:ln>
                          <a:solidFill>
                            <a:prstClr val="black"/>
                          </a:solidFill>
                          <a:effectLst/>
                          <a:uLnTx/>
                          <a:uFillTx/>
                        </a:rPr>
                        <a:t>accurate</a:t>
                      </a:r>
                      <a:r>
                        <a:rPr kumimoji="0" lang="en-AU" sz="1600" b="0" u="none" strike="noStrike" kern="1200" cap="none" spc="0" normalizeH="0" baseline="0" dirty="0">
                          <a:ln>
                            <a:noFill/>
                          </a:ln>
                          <a:solidFill>
                            <a:prstClr val="black"/>
                          </a:solidFill>
                          <a:effectLst/>
                          <a:uLnTx/>
                          <a:uFillTx/>
                        </a:rPr>
                        <a:t> and there are </a:t>
                      </a:r>
                      <a:r>
                        <a:rPr kumimoji="0" lang="en-AU" sz="1600" b="1" u="none" strike="noStrike" kern="1200" cap="none" spc="0" normalizeH="0" baseline="0" dirty="0">
                          <a:ln>
                            <a:noFill/>
                          </a:ln>
                          <a:solidFill>
                            <a:prstClr val="black"/>
                          </a:solidFill>
                          <a:effectLst/>
                          <a:uLnTx/>
                          <a:uFillTx/>
                        </a:rPr>
                        <a:t>links</a:t>
                      </a:r>
                      <a:r>
                        <a:rPr kumimoji="0" lang="en-AU" sz="1600" b="0" u="none" strike="noStrike" kern="1200" cap="none" spc="0" normalizeH="0" baseline="0" dirty="0">
                          <a:ln>
                            <a:noFill/>
                          </a:ln>
                          <a:solidFill>
                            <a:prstClr val="black"/>
                          </a:solidFill>
                          <a:effectLst/>
                          <a:uLnTx/>
                          <a:uFillTx/>
                        </a:rPr>
                        <a:t> showing how </a:t>
                      </a:r>
                      <a:r>
                        <a:rPr kumimoji="0" lang="en-AU" sz="1600" b="1" u="none" strike="noStrike" kern="1200" cap="none" spc="0" normalizeH="0" baseline="0" dirty="0">
                          <a:ln>
                            <a:noFill/>
                          </a:ln>
                          <a:solidFill>
                            <a:prstClr val="black"/>
                          </a:solidFill>
                          <a:effectLst/>
                          <a:uLnTx/>
                          <a:uFillTx/>
                        </a:rPr>
                        <a:t>KU has been used to inform </a:t>
                      </a:r>
                      <a:r>
                        <a:rPr kumimoji="0" lang="en-AU" sz="1600" b="0" u="none" strike="noStrike" kern="1200" cap="none" spc="0" normalizeH="0" baseline="0" dirty="0">
                          <a:ln>
                            <a:noFill/>
                          </a:ln>
                          <a:solidFill>
                            <a:prstClr val="black"/>
                          </a:solidFill>
                          <a:effectLst/>
                          <a:uLnTx/>
                          <a:uFillTx/>
                        </a:rPr>
                        <a:t>other components of the task, including analysis and evaluation of evidence, evaluation of improvement and/or the implementation and evaluation of strategies. KU may be generalised but is </a:t>
                      </a:r>
                      <a:r>
                        <a:rPr kumimoji="0" lang="en-AU" sz="1600" b="1" u="none" strike="noStrike" kern="1200" cap="none" spc="0" normalizeH="0" baseline="0" dirty="0">
                          <a:ln>
                            <a:noFill/>
                          </a:ln>
                          <a:solidFill>
                            <a:prstClr val="black"/>
                          </a:solidFill>
                          <a:effectLst/>
                          <a:uLnTx/>
                          <a:uFillTx/>
                        </a:rPr>
                        <a:t>relevant</a:t>
                      </a:r>
                      <a:r>
                        <a:rPr kumimoji="0" lang="en-AU" sz="1600" b="0" u="none" strike="noStrike" kern="1200" cap="none" spc="0" normalizeH="0" baseline="0" dirty="0">
                          <a:ln>
                            <a:noFill/>
                          </a:ln>
                          <a:solidFill>
                            <a:prstClr val="black"/>
                          </a:solidFill>
                          <a:effectLst/>
                          <a:uLnTx/>
                          <a:uFillTx/>
                        </a:rPr>
                        <a:t> to the physical activity, the participant/s or both.</a:t>
                      </a:r>
                      <a:endParaRPr kumimoji="0" lang="en-AU" sz="1600" b="0" i="0" u="none" strike="noStrike" kern="1200" cap="none" spc="0" normalizeH="0" baseline="0" dirty="0">
                        <a:ln>
                          <a:noFill/>
                        </a:ln>
                        <a:solidFill>
                          <a:prstClr val="black"/>
                        </a:solidFill>
                        <a:effectLst/>
                        <a:uLnTx/>
                        <a:uFillTx/>
                        <a:latin typeface="Calibri" panose="020F0502020204030204" pitchFamily="34" charset="0"/>
                        <a:cs typeface="Times New Roman" panose="02020603050405020304" pitchFamily="18" charset="0"/>
                      </a:endParaRPr>
                    </a:p>
                  </a:txBody>
                  <a:tcPr anchor="ctr"/>
                </a:tc>
                <a:extLst>
                  <a:ext uri="{0D108BD9-81ED-4DB2-BD59-A6C34878D82A}">
                    <a16:rowId xmlns:a16="http://schemas.microsoft.com/office/drawing/2014/main" val="3903777907"/>
                  </a:ext>
                </a:extLst>
              </a:tr>
              <a:tr h="767062">
                <a:tc>
                  <a:txBody>
                    <a:bodyPr/>
                    <a:lstStyle/>
                    <a:p>
                      <a:pPr algn="ctr"/>
                      <a:r>
                        <a:rPr lang="en-AU" sz="1800" b="1" kern="1200" dirty="0">
                          <a:solidFill>
                            <a:schemeClr val="dk1"/>
                          </a:solidFill>
                          <a:effectLst/>
                        </a:rPr>
                        <a:t>D</a:t>
                      </a:r>
                      <a:endParaRPr lang="en-AU" sz="1800" b="1" kern="1200" dirty="0">
                        <a:solidFill>
                          <a:schemeClr val="dk1"/>
                        </a:solidFill>
                        <a:effectLst/>
                        <a:latin typeface="+mn-lt"/>
                        <a:ea typeface="+mn-ea"/>
                        <a:cs typeface="+mn-cs"/>
                      </a:endParaRPr>
                    </a:p>
                  </a:txBody>
                  <a:tcPr anchor="ctr"/>
                </a:tc>
                <a:tc>
                  <a:txBody>
                    <a:bodyPr/>
                    <a:lstStyle/>
                    <a:p>
                      <a:pPr algn="ctr"/>
                      <a:r>
                        <a:rPr lang="en-AU" sz="1800" b="1" kern="1200" dirty="0">
                          <a:solidFill>
                            <a:schemeClr val="dk1"/>
                          </a:solidFill>
                          <a:effectLst/>
                        </a:rPr>
                        <a:t>Some</a:t>
                      </a:r>
                      <a:r>
                        <a:rPr lang="en-AU" sz="1800" kern="1200" dirty="0">
                          <a:solidFill>
                            <a:schemeClr val="dk1"/>
                          </a:solidFill>
                          <a:effectLst/>
                        </a:rPr>
                        <a:t> application</a:t>
                      </a:r>
                      <a:endParaRPr lang="en-AU" sz="1800" kern="1200" dirty="0">
                        <a:solidFill>
                          <a:schemeClr val="dk1"/>
                        </a:solidFill>
                        <a:effectLst/>
                        <a:latin typeface="+mn-lt"/>
                        <a:ea typeface="+mn-ea"/>
                        <a:cs typeface="+mn-cs"/>
                      </a:endParaRPr>
                    </a:p>
                  </a:txBody>
                  <a:tcPr anchor="ctr"/>
                </a:tc>
                <a:tc>
                  <a:txBody>
                    <a:bodyPr/>
                    <a:lstStyle/>
                    <a:p>
                      <a:r>
                        <a:rPr kumimoji="0" lang="en-AU" sz="1600" b="0" u="none" strike="noStrike" kern="1200" cap="none" spc="0" normalizeH="0" baseline="0" dirty="0">
                          <a:ln>
                            <a:noFill/>
                          </a:ln>
                          <a:solidFill>
                            <a:prstClr val="black"/>
                          </a:solidFill>
                          <a:effectLst/>
                          <a:uLnTx/>
                          <a:uFillTx/>
                          <a:latin typeface="+mn-lt"/>
                          <a:ea typeface="+mn-ea"/>
                          <a:cs typeface="+mn-cs"/>
                        </a:rPr>
                        <a:t>KU is </a:t>
                      </a:r>
                      <a:r>
                        <a:rPr kumimoji="0" lang="en-AU" sz="1600" b="1" u="none" strike="noStrike" kern="1200" cap="none" spc="0" normalizeH="0" baseline="0" dirty="0">
                          <a:ln>
                            <a:noFill/>
                          </a:ln>
                          <a:solidFill>
                            <a:prstClr val="black"/>
                          </a:solidFill>
                          <a:effectLst/>
                          <a:uLnTx/>
                          <a:uFillTx/>
                          <a:latin typeface="+mn-lt"/>
                          <a:ea typeface="+mn-ea"/>
                          <a:cs typeface="+mn-cs"/>
                        </a:rPr>
                        <a:t>generalised. </a:t>
                      </a:r>
                      <a:r>
                        <a:rPr kumimoji="0" lang="en-AU" sz="1600" b="0" u="none" strike="noStrike" kern="1200" cap="none" spc="0" normalizeH="0" baseline="0" dirty="0">
                          <a:ln>
                            <a:noFill/>
                          </a:ln>
                          <a:solidFill>
                            <a:prstClr val="black"/>
                          </a:solidFill>
                          <a:effectLst/>
                          <a:uLnTx/>
                          <a:uFillTx/>
                          <a:latin typeface="+mn-lt"/>
                          <a:ea typeface="+mn-ea"/>
                          <a:cs typeface="+mn-cs"/>
                        </a:rPr>
                        <a:t>to the physical activity or participant/s. It is mostly accurate, particularly when recounted, but there may be some errors in how it is used to inform other components of the task.</a:t>
                      </a:r>
                    </a:p>
                  </a:txBody>
                  <a:tcPr anchor="ctr"/>
                </a:tc>
                <a:extLst>
                  <a:ext uri="{0D108BD9-81ED-4DB2-BD59-A6C34878D82A}">
                    <a16:rowId xmlns:a16="http://schemas.microsoft.com/office/drawing/2014/main" val="1266043509"/>
                  </a:ext>
                </a:extLst>
              </a:tr>
              <a:tr h="873297">
                <a:tc>
                  <a:txBody>
                    <a:bodyPr/>
                    <a:lstStyle/>
                    <a:p>
                      <a:pPr algn="ctr"/>
                      <a:r>
                        <a:rPr lang="en-AU" sz="1800" b="1" kern="1200" dirty="0">
                          <a:solidFill>
                            <a:schemeClr val="dk1"/>
                          </a:solidFill>
                          <a:effectLst/>
                        </a:rPr>
                        <a:t>E</a:t>
                      </a:r>
                      <a:endParaRPr lang="en-AU" sz="1800" b="1" kern="1200" dirty="0">
                        <a:solidFill>
                          <a:schemeClr val="dk1"/>
                        </a:solidFill>
                        <a:effectLst/>
                        <a:latin typeface="+mn-lt"/>
                        <a:ea typeface="+mn-ea"/>
                        <a:cs typeface="+mn-cs"/>
                      </a:endParaRPr>
                    </a:p>
                  </a:txBody>
                  <a:tcPr anchor="ctr"/>
                </a:tc>
                <a:tc>
                  <a:txBody>
                    <a:bodyPr/>
                    <a:lstStyle/>
                    <a:p>
                      <a:pPr algn="ctr"/>
                      <a:r>
                        <a:rPr lang="en-AU" sz="1800" b="1" kern="1200" dirty="0">
                          <a:solidFill>
                            <a:schemeClr val="dk1"/>
                          </a:solidFill>
                          <a:effectLst/>
                        </a:rPr>
                        <a:t>Attempted</a:t>
                      </a:r>
                      <a:r>
                        <a:rPr lang="en-AU" sz="1800" kern="1200" dirty="0">
                          <a:solidFill>
                            <a:schemeClr val="dk1"/>
                          </a:solidFill>
                          <a:effectLst/>
                        </a:rPr>
                        <a:t> application</a:t>
                      </a:r>
                      <a:endParaRPr lang="en-AU" sz="1800" kern="1200" dirty="0">
                        <a:solidFill>
                          <a:schemeClr val="dk1"/>
                        </a:solidFill>
                        <a:effectLst/>
                        <a:latin typeface="+mn-lt"/>
                        <a:ea typeface="+mn-ea"/>
                        <a:cs typeface="+mn-cs"/>
                      </a:endParaRPr>
                    </a:p>
                  </a:txBody>
                  <a:tcPr anchor="ctr"/>
                </a:tc>
                <a:tc>
                  <a:txBody>
                    <a:bodyPr/>
                    <a:lstStyle/>
                    <a:p>
                      <a:r>
                        <a:rPr kumimoji="0" lang="en-AU" sz="1600" b="0" u="none" strike="noStrike" kern="1200" cap="none" spc="0" normalizeH="0" baseline="0" dirty="0">
                          <a:ln>
                            <a:noFill/>
                          </a:ln>
                          <a:solidFill>
                            <a:prstClr val="black"/>
                          </a:solidFill>
                          <a:effectLst/>
                          <a:uLnTx/>
                          <a:uFillTx/>
                          <a:latin typeface="+mn-lt"/>
                          <a:ea typeface="+mn-ea"/>
                          <a:cs typeface="+mn-cs"/>
                        </a:rPr>
                        <a:t>KU is </a:t>
                      </a:r>
                      <a:r>
                        <a:rPr kumimoji="0" lang="en-AU" sz="1600" b="1" u="none" strike="noStrike" kern="1200" cap="none" spc="0" normalizeH="0" baseline="0" dirty="0">
                          <a:ln>
                            <a:noFill/>
                          </a:ln>
                          <a:solidFill>
                            <a:prstClr val="black"/>
                          </a:solidFill>
                          <a:effectLst/>
                          <a:uLnTx/>
                          <a:uFillTx/>
                          <a:latin typeface="+mn-lt"/>
                          <a:ea typeface="+mn-ea"/>
                          <a:cs typeface="+mn-cs"/>
                        </a:rPr>
                        <a:t>stated</a:t>
                      </a:r>
                      <a:r>
                        <a:rPr kumimoji="0" lang="en-AU" sz="1600" b="0" u="none" strike="noStrike" kern="1200" cap="none" spc="0" normalizeH="0" baseline="0" dirty="0">
                          <a:ln>
                            <a:noFill/>
                          </a:ln>
                          <a:solidFill>
                            <a:prstClr val="black"/>
                          </a:solidFill>
                          <a:effectLst/>
                          <a:uLnTx/>
                          <a:uFillTx/>
                          <a:latin typeface="+mn-lt"/>
                          <a:ea typeface="+mn-ea"/>
                          <a:cs typeface="+mn-cs"/>
                        </a:rPr>
                        <a:t>. There may be some attempted links to the physical activity or participant/s.</a:t>
                      </a:r>
                    </a:p>
                  </a:txBody>
                  <a:tcPr anchor="ctr"/>
                </a:tc>
                <a:extLst>
                  <a:ext uri="{0D108BD9-81ED-4DB2-BD59-A6C34878D82A}">
                    <a16:rowId xmlns:a16="http://schemas.microsoft.com/office/drawing/2014/main" val="3081030576"/>
                  </a:ext>
                </a:extLst>
              </a:tr>
            </a:tbl>
          </a:graphicData>
        </a:graphic>
      </p:graphicFrame>
      <p:sp>
        <p:nvSpPr>
          <p:cNvPr id="4" name="TextBox 3">
            <a:extLst>
              <a:ext uri="{FF2B5EF4-FFF2-40B4-BE49-F238E27FC236}">
                <a16:creationId xmlns:a16="http://schemas.microsoft.com/office/drawing/2014/main" id="{C56732C7-47CD-435F-9F35-AD1D4D40DC6E}"/>
              </a:ext>
            </a:extLst>
          </p:cNvPr>
          <p:cNvSpPr txBox="1"/>
          <p:nvPr/>
        </p:nvSpPr>
        <p:spPr>
          <a:xfrm>
            <a:off x="136235" y="106891"/>
            <a:ext cx="11919528" cy="369332"/>
          </a:xfrm>
          <a:prstGeom prst="rect">
            <a:avLst/>
          </a:prstGeom>
          <a:noFill/>
        </p:spPr>
        <p:txBody>
          <a:bodyPr wrap="square">
            <a:spAutoFit/>
          </a:bodyPr>
          <a:lstStyle/>
          <a:p>
            <a:pPr>
              <a:spcAft>
                <a:spcPts val="600"/>
              </a:spcAft>
            </a:pPr>
            <a:r>
              <a:rPr lang="en-AU" sz="1800" dirty="0">
                <a:effectLst/>
              </a:rPr>
              <a:t>A1: Contextual application of knowledge and understanding to movement concepts and strategies.</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844073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5">
            <a:extLst>
              <a:ext uri="{FF2B5EF4-FFF2-40B4-BE49-F238E27FC236}">
                <a16:creationId xmlns:a16="http://schemas.microsoft.com/office/drawing/2014/main" id="{B14A3DA9-3125-4E14-9FED-65668E3F151A}"/>
              </a:ext>
            </a:extLst>
          </p:cNvPr>
          <p:cNvGraphicFramePr>
            <a:graphicFrameLocks/>
          </p:cNvGraphicFramePr>
          <p:nvPr>
            <p:extLst>
              <p:ext uri="{D42A27DB-BD31-4B8C-83A1-F6EECF244321}">
                <p14:modId xmlns:p14="http://schemas.microsoft.com/office/powerpoint/2010/main" val="1943568333"/>
              </p:ext>
            </p:extLst>
          </p:nvPr>
        </p:nvGraphicFramePr>
        <p:xfrm>
          <a:off x="136234" y="576000"/>
          <a:ext cx="11919529" cy="5751161"/>
        </p:xfrm>
        <a:graphic>
          <a:graphicData uri="http://schemas.openxmlformats.org/drawingml/2006/table">
            <a:tbl>
              <a:tblPr firstRow="1" bandRow="1">
                <a:tableStyleId>{5C22544A-7EE6-4342-B048-85BDC9FD1C3A}</a:tableStyleId>
              </a:tblPr>
              <a:tblGrid>
                <a:gridCol w="653060">
                  <a:extLst>
                    <a:ext uri="{9D8B030D-6E8A-4147-A177-3AD203B41FA5}">
                      <a16:colId xmlns:a16="http://schemas.microsoft.com/office/drawing/2014/main" val="2729031686"/>
                    </a:ext>
                  </a:extLst>
                </a:gridCol>
                <a:gridCol w="2488078">
                  <a:extLst>
                    <a:ext uri="{9D8B030D-6E8A-4147-A177-3AD203B41FA5}">
                      <a16:colId xmlns:a16="http://schemas.microsoft.com/office/drawing/2014/main" val="1098426247"/>
                    </a:ext>
                  </a:extLst>
                </a:gridCol>
                <a:gridCol w="8778391">
                  <a:extLst>
                    <a:ext uri="{9D8B030D-6E8A-4147-A177-3AD203B41FA5}">
                      <a16:colId xmlns:a16="http://schemas.microsoft.com/office/drawing/2014/main" val="2588976099"/>
                    </a:ext>
                  </a:extLst>
                </a:gridCol>
              </a:tblGrid>
              <a:tr h="748393">
                <a:tc>
                  <a:txBody>
                    <a:bodyPr/>
                    <a:lstStyle/>
                    <a:p>
                      <a:pPr algn="ctr"/>
                      <a:r>
                        <a:rPr lang="en-AU" sz="1800" b="1" kern="1200" dirty="0">
                          <a:solidFill>
                            <a:schemeClr val="lt1"/>
                          </a:solidFill>
                          <a:effectLst/>
                        </a:rPr>
                        <a:t>A2</a:t>
                      </a:r>
                      <a:endParaRPr lang="en-AU" sz="1800" b="1" kern="1200" dirty="0">
                        <a:solidFill>
                          <a:schemeClr val="lt1"/>
                        </a:solidFill>
                        <a:effectLst/>
                        <a:latin typeface="+mn-lt"/>
                        <a:ea typeface="+mn-ea"/>
                        <a:cs typeface="+mn-cs"/>
                      </a:endParaRPr>
                    </a:p>
                  </a:txBody>
                  <a:tcPr anchor="ctr"/>
                </a:tc>
                <a:tc>
                  <a:txBody>
                    <a:bodyPr/>
                    <a:lstStyle/>
                    <a:p>
                      <a:pPr algn="ctr"/>
                      <a:r>
                        <a:rPr lang="en-AU" sz="1800" b="1" kern="1200" dirty="0">
                          <a:solidFill>
                            <a:schemeClr val="lt1"/>
                          </a:solidFill>
                          <a:effectLst/>
                        </a:rPr>
                        <a:t>Performance Standard</a:t>
                      </a:r>
                      <a:endParaRPr lang="en-AU" sz="1800" b="1" kern="1200" dirty="0">
                        <a:solidFill>
                          <a:schemeClr val="lt1"/>
                        </a:solidFill>
                        <a:effectLst/>
                        <a:latin typeface="+mn-lt"/>
                        <a:ea typeface="+mn-ea"/>
                        <a:cs typeface="+mn-cs"/>
                      </a:endParaRPr>
                    </a:p>
                  </a:txBody>
                  <a:tcPr anchor="ctr"/>
                </a:tc>
                <a:tc>
                  <a:txBody>
                    <a:bodyPr/>
                    <a:lstStyle/>
                    <a:p>
                      <a:pPr algn="l"/>
                      <a:r>
                        <a:rPr lang="en-AU" sz="1800" b="1" kern="1200" dirty="0">
                          <a:solidFill>
                            <a:schemeClr val="lt1"/>
                          </a:solidFill>
                          <a:effectLst/>
                        </a:rPr>
                        <a:t>Some examples of how students may demonstrate this</a:t>
                      </a:r>
                      <a:endParaRPr lang="en-AU" sz="1800" b="1" kern="1200" dirty="0">
                        <a:solidFill>
                          <a:schemeClr val="lt1"/>
                        </a:solidFill>
                        <a:effectLst/>
                        <a:latin typeface="+mn-lt"/>
                        <a:ea typeface="+mn-ea"/>
                        <a:cs typeface="+mn-cs"/>
                      </a:endParaRPr>
                    </a:p>
                  </a:txBody>
                  <a:tcPr anchor="ctr"/>
                </a:tc>
                <a:extLst>
                  <a:ext uri="{0D108BD9-81ED-4DB2-BD59-A6C34878D82A}">
                    <a16:rowId xmlns:a16="http://schemas.microsoft.com/office/drawing/2014/main" val="418659291"/>
                  </a:ext>
                </a:extLst>
              </a:tr>
              <a:tr h="1705612">
                <a:tc>
                  <a:txBody>
                    <a:bodyPr/>
                    <a:lstStyle/>
                    <a:p>
                      <a:pPr algn="ctr"/>
                      <a:r>
                        <a:rPr lang="en-AU" sz="1800" b="1" kern="1200" dirty="0">
                          <a:solidFill>
                            <a:schemeClr val="dk1"/>
                          </a:solidFill>
                          <a:effectLst/>
                        </a:rPr>
                        <a:t>A</a:t>
                      </a:r>
                      <a:endParaRPr lang="en-AU" sz="1800" b="1" kern="1200" dirty="0">
                        <a:solidFill>
                          <a:schemeClr val="dk1"/>
                        </a:solidFill>
                        <a:effectLst/>
                        <a:latin typeface="+mn-lt"/>
                        <a:ea typeface="+mn-ea"/>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800" b="1" kern="1200" dirty="0">
                          <a:solidFill>
                            <a:schemeClr val="dk1"/>
                          </a:solidFill>
                          <a:effectLst/>
                        </a:rPr>
                        <a:t>Highly effective </a:t>
                      </a:r>
                      <a:r>
                        <a:rPr lang="en-AU" sz="1800" kern="1200" dirty="0">
                          <a:solidFill>
                            <a:schemeClr val="dk1"/>
                          </a:solidFill>
                          <a:effectLst/>
                        </a:rPr>
                        <a:t>and </a:t>
                      </a:r>
                      <a:r>
                        <a:rPr lang="en-AU" sz="1800" b="1" kern="1200" dirty="0">
                          <a:solidFill>
                            <a:schemeClr val="dk1"/>
                          </a:solidFill>
                          <a:effectLst/>
                        </a:rPr>
                        <a:t>focused </a:t>
                      </a:r>
                      <a:r>
                        <a:rPr lang="en-AU" sz="1800" b="0" kern="1200" dirty="0">
                          <a:solidFill>
                            <a:schemeClr val="dk1"/>
                          </a:solidFill>
                          <a:effectLst/>
                        </a:rPr>
                        <a:t>application</a:t>
                      </a:r>
                      <a:endParaRPr lang="en-AU" sz="1800" b="1" kern="1200" dirty="0">
                        <a:solidFill>
                          <a:schemeClr val="dk1"/>
                        </a:solidFill>
                        <a:effectLst/>
                        <a:latin typeface="+mn-lt"/>
                        <a:ea typeface="+mn-ea"/>
                        <a:cs typeface="+mn-cs"/>
                      </a:endParaRPr>
                    </a:p>
                  </a:txBody>
                  <a:tcPr anchor="ctr"/>
                </a:tc>
                <a:tc>
                  <a:txBody>
                    <a:bodyPr/>
                    <a:lstStyle/>
                    <a:p>
                      <a:r>
                        <a:rPr kumimoji="0" lang="en-AU" sz="1600" b="0" i="0" u="none" strike="noStrike" kern="1200" cap="none" spc="0" normalizeH="0" baseline="0" dirty="0">
                          <a:ln>
                            <a:noFill/>
                          </a:ln>
                          <a:solidFill>
                            <a:prstClr val="black"/>
                          </a:solidFill>
                          <a:effectLst/>
                          <a:uLnTx/>
                          <a:uFillTx/>
                          <a:latin typeface="Calibri" panose="020F0502020204030204" pitchFamily="34" charset="0"/>
                          <a:cs typeface="Times New Roman" panose="02020603050405020304" pitchFamily="18" charset="0"/>
                        </a:rPr>
                        <a:t>Student </a:t>
                      </a:r>
                      <a:r>
                        <a:rPr kumimoji="0" lang="en-AU" sz="1600" b="1" i="0" u="none" strike="noStrike" kern="1200" cap="none" spc="0" normalizeH="0" baseline="0" dirty="0">
                          <a:ln>
                            <a:noFill/>
                          </a:ln>
                          <a:solidFill>
                            <a:prstClr val="black"/>
                          </a:solidFill>
                          <a:effectLst/>
                          <a:uLnTx/>
                          <a:uFillTx/>
                          <a:latin typeface="Calibri" panose="020F0502020204030204" pitchFamily="34" charset="0"/>
                          <a:cs typeface="Times New Roman" panose="02020603050405020304" pitchFamily="18" charset="0"/>
                        </a:rPr>
                        <a:t>tailors</a:t>
                      </a:r>
                      <a:r>
                        <a:rPr kumimoji="0" lang="en-AU" sz="1600" b="0" i="0" u="none" strike="noStrike" kern="1200" cap="none" spc="0" normalizeH="0" baseline="0" dirty="0">
                          <a:ln>
                            <a:noFill/>
                          </a:ln>
                          <a:solidFill>
                            <a:prstClr val="black"/>
                          </a:solidFill>
                          <a:effectLst/>
                          <a:uLnTx/>
                          <a:uFillTx/>
                          <a:latin typeface="Calibri" panose="020F0502020204030204" pitchFamily="34" charset="0"/>
                          <a:cs typeface="Times New Roman" panose="02020603050405020304" pitchFamily="18" charset="0"/>
                        </a:rPr>
                        <a:t> the use of </a:t>
                      </a:r>
                      <a:r>
                        <a:rPr kumimoji="0" lang="en-AU" sz="1600" b="1" i="0" u="none" strike="noStrike" kern="1200" cap="none" spc="0" normalizeH="0" baseline="0" dirty="0">
                          <a:ln>
                            <a:noFill/>
                          </a:ln>
                          <a:solidFill>
                            <a:prstClr val="black"/>
                          </a:solidFill>
                          <a:effectLst/>
                          <a:uLnTx/>
                          <a:uFillTx/>
                          <a:latin typeface="Calibri" panose="020F0502020204030204" pitchFamily="34" charset="0"/>
                          <a:cs typeface="Times New Roman" panose="02020603050405020304" pitchFamily="18" charset="0"/>
                        </a:rPr>
                        <a:t>specific and identified</a:t>
                      </a:r>
                      <a:r>
                        <a:rPr kumimoji="0" lang="en-AU" sz="1600" b="0" i="0" u="none" strike="noStrike" kern="1200" cap="none" spc="0" normalizeH="0" baseline="0" dirty="0">
                          <a:ln>
                            <a:noFill/>
                          </a:ln>
                          <a:solidFill>
                            <a:prstClr val="black"/>
                          </a:solidFill>
                          <a:effectLst/>
                          <a:uLnTx/>
                          <a:uFillTx/>
                          <a:latin typeface="Calibri" panose="020F0502020204030204" pitchFamily="34" charset="0"/>
                          <a:cs typeface="Times New Roman" panose="02020603050405020304" pitchFamily="18" charset="0"/>
                        </a:rPr>
                        <a:t> collaborative skill/s </a:t>
                      </a:r>
                      <a:r>
                        <a:rPr kumimoji="0" lang="en-AU" sz="1600" b="1" i="0" u="none" strike="noStrike" kern="1200" cap="none" spc="0" normalizeH="0" baseline="0" dirty="0">
                          <a:ln>
                            <a:noFill/>
                          </a:ln>
                          <a:solidFill>
                            <a:prstClr val="black"/>
                          </a:solidFill>
                          <a:effectLst/>
                          <a:uLnTx/>
                          <a:uFillTx/>
                          <a:latin typeface="Calibri" panose="020F0502020204030204" pitchFamily="34" charset="0"/>
                          <a:cs typeface="Times New Roman" panose="02020603050405020304" pitchFamily="18" charset="0"/>
                        </a:rPr>
                        <a:t>toward achieving an intended purpose</a:t>
                      </a:r>
                      <a:r>
                        <a:rPr kumimoji="0" lang="en-AU" sz="1600" b="0" i="0" u="none" strike="noStrike" kern="1200" cap="none" spc="0" normalizeH="0" baseline="0" dirty="0">
                          <a:ln>
                            <a:noFill/>
                          </a:ln>
                          <a:solidFill>
                            <a:prstClr val="black"/>
                          </a:solidFill>
                          <a:effectLst/>
                          <a:uLnTx/>
                          <a:uFillTx/>
                          <a:latin typeface="Calibri" panose="020F0502020204030204" pitchFamily="34" charset="0"/>
                          <a:cs typeface="Times New Roman" panose="02020603050405020304" pitchFamily="18" charset="0"/>
                        </a:rPr>
                        <a:t> for the physical activity context and the participant/s involved. The student adapts the use of the skill/s according to the context of the person/s they are collaborating with and the context of the situation. There may be multiple collaborative skills </a:t>
                      </a:r>
                      <a:r>
                        <a:rPr kumimoji="0" lang="en-AU" sz="1600" b="1" i="0" u="none" strike="noStrike" kern="1200" cap="none" spc="0" normalizeH="0" baseline="0" dirty="0">
                          <a:ln>
                            <a:noFill/>
                          </a:ln>
                          <a:solidFill>
                            <a:prstClr val="black"/>
                          </a:solidFill>
                          <a:effectLst/>
                          <a:uLnTx/>
                          <a:uFillTx/>
                          <a:latin typeface="Calibri" panose="020F0502020204030204" pitchFamily="34" charset="0"/>
                          <a:cs typeface="Times New Roman" panose="02020603050405020304" pitchFamily="18" charset="0"/>
                        </a:rPr>
                        <a:t>used according to the needs of the situation</a:t>
                      </a:r>
                      <a:r>
                        <a:rPr kumimoji="0" lang="en-AU" sz="1600" b="0" i="0" u="none" strike="noStrike" kern="1200" cap="none" spc="0" normalizeH="0" baseline="0" dirty="0">
                          <a:ln>
                            <a:noFill/>
                          </a:ln>
                          <a:solidFill>
                            <a:prstClr val="black"/>
                          </a:solidFill>
                          <a:effectLst/>
                          <a:uLnTx/>
                          <a:uFillTx/>
                          <a:latin typeface="Calibri" panose="020F0502020204030204" pitchFamily="34" charset="0"/>
                          <a:cs typeface="Times New Roman" panose="02020603050405020304" pitchFamily="18" charset="0"/>
                        </a:rPr>
                        <a:t> and/or there is evidence of the skill/s being used and modified across multiple situations in order to achieve the intended outcomes related to the physical activity and participant/s.</a:t>
                      </a:r>
                    </a:p>
                  </a:txBody>
                  <a:tcPr anchor="ctr"/>
                </a:tc>
                <a:extLst>
                  <a:ext uri="{0D108BD9-81ED-4DB2-BD59-A6C34878D82A}">
                    <a16:rowId xmlns:a16="http://schemas.microsoft.com/office/drawing/2014/main" val="3006862806"/>
                  </a:ext>
                </a:extLst>
              </a:tr>
              <a:tr h="1011804">
                <a:tc>
                  <a:txBody>
                    <a:bodyPr/>
                    <a:lstStyle/>
                    <a:p>
                      <a:pPr algn="ctr"/>
                      <a:r>
                        <a:rPr lang="en-AU" sz="1800" b="1" kern="1200" dirty="0">
                          <a:solidFill>
                            <a:schemeClr val="dk1"/>
                          </a:solidFill>
                          <a:effectLst/>
                        </a:rPr>
                        <a:t>B</a:t>
                      </a:r>
                      <a:endParaRPr lang="en-AU" sz="1800" b="1" kern="1200" dirty="0">
                        <a:solidFill>
                          <a:schemeClr val="dk1"/>
                        </a:solidFill>
                        <a:effectLst/>
                        <a:latin typeface="+mn-lt"/>
                        <a:ea typeface="+mn-ea"/>
                        <a:cs typeface="+mn-cs"/>
                      </a:endParaRPr>
                    </a:p>
                  </a:txBody>
                  <a:tcPr anchor="ctr"/>
                </a:tc>
                <a:tc>
                  <a:txBody>
                    <a:bodyPr/>
                    <a:lstStyle/>
                    <a:p>
                      <a:pPr algn="ctr"/>
                      <a:r>
                        <a:rPr lang="en-AU" sz="1800" b="1" kern="1200" dirty="0">
                          <a:solidFill>
                            <a:schemeClr val="dk1"/>
                          </a:solidFill>
                          <a:effectLst/>
                        </a:rPr>
                        <a:t>Mostly effective </a:t>
                      </a:r>
                      <a:r>
                        <a:rPr lang="en-AU" sz="1800" kern="1200" dirty="0">
                          <a:solidFill>
                            <a:schemeClr val="dk1"/>
                          </a:solidFill>
                          <a:effectLst/>
                        </a:rPr>
                        <a:t>application</a:t>
                      </a:r>
                      <a:endParaRPr lang="en-AU" sz="1800" kern="1200" dirty="0">
                        <a:solidFill>
                          <a:schemeClr val="dk1"/>
                        </a:solidFill>
                        <a:effectLst/>
                        <a:latin typeface="+mn-lt"/>
                        <a:ea typeface="+mn-ea"/>
                        <a:cs typeface="+mn-cs"/>
                      </a:endParaRPr>
                    </a:p>
                  </a:txBody>
                  <a:tcPr anchor="ctr"/>
                </a:tc>
                <a:tc>
                  <a:txBody>
                    <a:bodyPr/>
                    <a:lstStyle/>
                    <a:p>
                      <a:r>
                        <a:rPr kumimoji="0" lang="en-AU" sz="1600" b="0" i="0" u="none" strike="noStrike" kern="1200" cap="none" spc="0" normalizeH="0" baseline="0" dirty="0">
                          <a:ln>
                            <a:noFill/>
                          </a:ln>
                          <a:solidFill>
                            <a:prstClr val="black"/>
                          </a:solidFill>
                          <a:effectLst/>
                          <a:uLnTx/>
                          <a:uFillTx/>
                          <a:latin typeface="Calibri" panose="020F0502020204030204" pitchFamily="34" charset="0"/>
                          <a:cs typeface="Times New Roman" panose="02020603050405020304" pitchFamily="18" charset="0"/>
                        </a:rPr>
                        <a:t>Student </a:t>
                      </a:r>
                      <a:r>
                        <a:rPr kumimoji="0" lang="en-AU" sz="1600" b="1" i="0" u="none" strike="noStrike" kern="1200" cap="none" spc="0" normalizeH="0" baseline="0" dirty="0">
                          <a:ln>
                            <a:noFill/>
                          </a:ln>
                          <a:solidFill>
                            <a:prstClr val="black"/>
                          </a:solidFill>
                          <a:effectLst/>
                          <a:uLnTx/>
                          <a:uFillTx/>
                          <a:latin typeface="Calibri" panose="020F0502020204030204" pitchFamily="34" charset="0"/>
                          <a:cs typeface="Times New Roman" panose="02020603050405020304" pitchFamily="18" charset="0"/>
                        </a:rPr>
                        <a:t>identifies</a:t>
                      </a:r>
                      <a:r>
                        <a:rPr kumimoji="0" lang="en-AU" sz="1600" b="0" i="0" u="none" strike="noStrike" kern="1200" cap="none" spc="0" normalizeH="0" baseline="0" dirty="0">
                          <a:ln>
                            <a:noFill/>
                          </a:ln>
                          <a:solidFill>
                            <a:prstClr val="black"/>
                          </a:solidFill>
                          <a:effectLst/>
                          <a:uLnTx/>
                          <a:uFillTx/>
                          <a:latin typeface="Calibri" panose="020F0502020204030204" pitchFamily="34" charset="0"/>
                          <a:cs typeface="Times New Roman" panose="02020603050405020304" pitchFamily="18" charset="0"/>
                        </a:rPr>
                        <a:t> the collaborative skill/s they are using and how they are </a:t>
                      </a:r>
                      <a:r>
                        <a:rPr kumimoji="0" lang="en-AU" sz="1600" b="1" i="0" u="none" strike="noStrike" kern="1200" cap="none" spc="0" normalizeH="0" baseline="0" dirty="0">
                          <a:ln>
                            <a:noFill/>
                          </a:ln>
                          <a:solidFill>
                            <a:prstClr val="black"/>
                          </a:solidFill>
                          <a:effectLst/>
                          <a:uLnTx/>
                          <a:uFillTx/>
                          <a:latin typeface="Calibri" panose="020F0502020204030204" pitchFamily="34" charset="0"/>
                          <a:cs typeface="Times New Roman" panose="02020603050405020304" pitchFamily="18" charset="0"/>
                        </a:rPr>
                        <a:t>intended to impact the outcomes </a:t>
                      </a:r>
                      <a:r>
                        <a:rPr kumimoji="0" lang="en-AU" sz="1600" b="0" i="0" u="none" strike="noStrike" kern="1200" cap="none" spc="0" normalizeH="0" baseline="0" dirty="0">
                          <a:ln>
                            <a:noFill/>
                          </a:ln>
                          <a:solidFill>
                            <a:prstClr val="black"/>
                          </a:solidFill>
                          <a:effectLst/>
                          <a:uLnTx/>
                          <a:uFillTx/>
                          <a:latin typeface="Calibri" panose="020F0502020204030204" pitchFamily="34" charset="0"/>
                          <a:cs typeface="Times New Roman" panose="02020603050405020304" pitchFamily="18" charset="0"/>
                        </a:rPr>
                        <a:t>for the physical activity and/or participant/s. There may be multiple collaborative skill/s used. The student may </a:t>
                      </a:r>
                      <a:r>
                        <a:rPr kumimoji="0" lang="en-AU" sz="1600" b="1" i="0" u="none" strike="noStrike" kern="1200" cap="none" spc="0" normalizeH="0" baseline="0" dirty="0">
                          <a:ln>
                            <a:noFill/>
                          </a:ln>
                          <a:solidFill>
                            <a:prstClr val="black"/>
                          </a:solidFill>
                          <a:effectLst/>
                          <a:uLnTx/>
                          <a:uFillTx/>
                          <a:latin typeface="Calibri" panose="020F0502020204030204" pitchFamily="34" charset="0"/>
                          <a:cs typeface="Times New Roman" panose="02020603050405020304" pitchFamily="18" charset="0"/>
                        </a:rPr>
                        <a:t>adapt the skill/s used </a:t>
                      </a:r>
                      <a:r>
                        <a:rPr kumimoji="0" lang="en-AU" sz="1600" b="0" i="0" u="none" strike="noStrike" kern="1200" cap="none" spc="0" normalizeH="0" baseline="0" dirty="0">
                          <a:ln>
                            <a:noFill/>
                          </a:ln>
                          <a:solidFill>
                            <a:prstClr val="black"/>
                          </a:solidFill>
                          <a:effectLst/>
                          <a:uLnTx/>
                          <a:uFillTx/>
                          <a:latin typeface="Calibri" panose="020F0502020204030204" pitchFamily="34" charset="0"/>
                          <a:cs typeface="Times New Roman" panose="02020603050405020304" pitchFamily="18" charset="0"/>
                        </a:rPr>
                        <a:t>according to the person/s they are collaborating with and the situation.</a:t>
                      </a:r>
                    </a:p>
                  </a:txBody>
                  <a:tcPr anchor="ctr"/>
                </a:tc>
                <a:extLst>
                  <a:ext uri="{0D108BD9-81ED-4DB2-BD59-A6C34878D82A}">
                    <a16:rowId xmlns:a16="http://schemas.microsoft.com/office/drawing/2014/main" val="279734385"/>
                  </a:ext>
                </a:extLst>
              </a:tr>
              <a:tr h="780534">
                <a:tc>
                  <a:txBody>
                    <a:bodyPr/>
                    <a:lstStyle/>
                    <a:p>
                      <a:pPr algn="ctr"/>
                      <a:r>
                        <a:rPr lang="en-AU" sz="1800" b="1" kern="1200" dirty="0">
                          <a:solidFill>
                            <a:schemeClr val="dk1"/>
                          </a:solidFill>
                          <a:effectLst/>
                        </a:rPr>
                        <a:t>C</a:t>
                      </a:r>
                      <a:endParaRPr lang="en-AU" sz="1800" b="1" kern="1200" dirty="0">
                        <a:solidFill>
                          <a:schemeClr val="dk1"/>
                        </a:solidFill>
                        <a:effectLst/>
                        <a:latin typeface="+mn-lt"/>
                        <a:ea typeface="+mn-ea"/>
                        <a:cs typeface="+mn-cs"/>
                      </a:endParaRPr>
                    </a:p>
                  </a:txBody>
                  <a:tcPr anchor="ctr"/>
                </a:tc>
                <a:tc>
                  <a:txBody>
                    <a:bodyPr/>
                    <a:lstStyle/>
                    <a:p>
                      <a:pPr algn="ctr"/>
                      <a:r>
                        <a:rPr lang="en-AU" sz="1800" b="1" kern="1200" dirty="0">
                          <a:solidFill>
                            <a:schemeClr val="dk1"/>
                          </a:solidFill>
                          <a:effectLst/>
                        </a:rPr>
                        <a:t>Generally effective </a:t>
                      </a:r>
                      <a:r>
                        <a:rPr lang="en-AU" sz="1800" kern="1200" dirty="0">
                          <a:solidFill>
                            <a:schemeClr val="dk1"/>
                          </a:solidFill>
                          <a:effectLst/>
                        </a:rPr>
                        <a:t>application</a:t>
                      </a:r>
                      <a:endParaRPr lang="en-AU" sz="1800" kern="1200" dirty="0">
                        <a:solidFill>
                          <a:schemeClr val="dk1"/>
                        </a:solidFill>
                        <a:effectLst/>
                        <a:latin typeface="+mn-lt"/>
                        <a:ea typeface="+mn-ea"/>
                        <a:cs typeface="+mn-cs"/>
                      </a:endParaRPr>
                    </a:p>
                  </a:txBody>
                  <a:tcPr anchor="ctr"/>
                </a:tc>
                <a:tc>
                  <a:txBody>
                    <a:bodyPr/>
                    <a:lstStyle/>
                    <a:p>
                      <a:r>
                        <a:rPr kumimoji="0" lang="en-AU" sz="1600" b="0" i="0" u="none" strike="noStrike" kern="1200" cap="none" spc="0" normalizeH="0" baseline="0" dirty="0">
                          <a:ln>
                            <a:noFill/>
                          </a:ln>
                          <a:solidFill>
                            <a:prstClr val="black"/>
                          </a:solidFill>
                          <a:effectLst/>
                          <a:uLnTx/>
                          <a:uFillTx/>
                          <a:latin typeface="Calibri" panose="020F0502020204030204" pitchFamily="34" charset="0"/>
                          <a:cs typeface="Times New Roman" panose="02020603050405020304" pitchFamily="18" charset="0"/>
                        </a:rPr>
                        <a:t>Student </a:t>
                      </a:r>
                      <a:r>
                        <a:rPr kumimoji="0" lang="en-AU" sz="1600" b="1" i="0" u="none" strike="noStrike" kern="1200" cap="none" spc="0" normalizeH="0" baseline="0" dirty="0">
                          <a:ln>
                            <a:noFill/>
                          </a:ln>
                          <a:solidFill>
                            <a:prstClr val="black"/>
                          </a:solidFill>
                          <a:effectLst/>
                          <a:uLnTx/>
                          <a:uFillTx/>
                          <a:latin typeface="Calibri" panose="020F0502020204030204" pitchFamily="34" charset="0"/>
                          <a:cs typeface="Times New Roman" panose="02020603050405020304" pitchFamily="18" charset="0"/>
                        </a:rPr>
                        <a:t>uses</a:t>
                      </a:r>
                      <a:r>
                        <a:rPr kumimoji="0" lang="en-AU" sz="1600" b="0" i="0" u="none" strike="noStrike" kern="1200" cap="none" spc="0" normalizeH="0" baseline="0" dirty="0">
                          <a:ln>
                            <a:noFill/>
                          </a:ln>
                          <a:solidFill>
                            <a:prstClr val="black"/>
                          </a:solidFill>
                          <a:effectLst/>
                          <a:uLnTx/>
                          <a:uFillTx/>
                          <a:latin typeface="Calibri" panose="020F0502020204030204" pitchFamily="34" charset="0"/>
                          <a:cs typeface="Times New Roman" panose="02020603050405020304" pitchFamily="18" charset="0"/>
                        </a:rPr>
                        <a:t> collaborative skill/s within a </a:t>
                      </a:r>
                      <a:r>
                        <a:rPr kumimoji="0" lang="en-AU" sz="1600" b="1" i="0" u="none" strike="noStrike" kern="1200" cap="none" spc="0" normalizeH="0" baseline="0" dirty="0">
                          <a:ln>
                            <a:noFill/>
                          </a:ln>
                          <a:solidFill>
                            <a:prstClr val="black"/>
                          </a:solidFill>
                          <a:effectLst/>
                          <a:uLnTx/>
                          <a:uFillTx/>
                          <a:latin typeface="Calibri" panose="020F0502020204030204" pitchFamily="34" charset="0"/>
                          <a:cs typeface="Times New Roman" panose="02020603050405020304" pitchFamily="18" charset="0"/>
                        </a:rPr>
                        <a:t>physical activity context</a:t>
                      </a:r>
                      <a:r>
                        <a:rPr kumimoji="0" lang="en-AU" sz="1600" b="0" i="0" u="none" strike="noStrike" kern="1200" cap="none" spc="0" normalizeH="0" baseline="0" dirty="0">
                          <a:ln>
                            <a:noFill/>
                          </a:ln>
                          <a:solidFill>
                            <a:prstClr val="black"/>
                          </a:solidFill>
                          <a:effectLst/>
                          <a:uLnTx/>
                          <a:uFillTx/>
                          <a:latin typeface="Calibri" panose="020F0502020204030204" pitchFamily="34" charset="0"/>
                          <a:cs typeface="Times New Roman" panose="02020603050405020304" pitchFamily="18" charset="0"/>
                        </a:rPr>
                        <a:t>. The collaborative skill/s may be broad or general in nature, but their use by the student </a:t>
                      </a:r>
                      <a:r>
                        <a:rPr kumimoji="0" lang="en-AU" sz="1600" b="1" i="0" u="none" strike="noStrike" kern="1200" cap="none" spc="0" normalizeH="0" baseline="0" dirty="0">
                          <a:ln>
                            <a:noFill/>
                          </a:ln>
                          <a:solidFill>
                            <a:prstClr val="black"/>
                          </a:solidFill>
                          <a:effectLst/>
                          <a:uLnTx/>
                          <a:uFillTx/>
                          <a:latin typeface="Calibri" panose="020F0502020204030204" pitchFamily="34" charset="0"/>
                          <a:cs typeface="Times New Roman" panose="02020603050405020304" pitchFamily="18" charset="0"/>
                        </a:rPr>
                        <a:t>achieves an outcome </a:t>
                      </a:r>
                      <a:r>
                        <a:rPr kumimoji="0" lang="en-AU" sz="1600" b="0" i="0" u="none" strike="noStrike" kern="1200" cap="none" spc="0" normalizeH="0" baseline="0" dirty="0">
                          <a:ln>
                            <a:noFill/>
                          </a:ln>
                          <a:solidFill>
                            <a:prstClr val="black"/>
                          </a:solidFill>
                          <a:effectLst/>
                          <a:uLnTx/>
                          <a:uFillTx/>
                          <a:latin typeface="Calibri" panose="020F0502020204030204" pitchFamily="34" charset="0"/>
                          <a:cs typeface="Times New Roman" panose="02020603050405020304" pitchFamily="18" charset="0"/>
                        </a:rPr>
                        <a:t>for the participant/s and/or physical activity.</a:t>
                      </a:r>
                    </a:p>
                  </a:txBody>
                  <a:tcPr anchor="ctr"/>
                </a:tc>
                <a:extLst>
                  <a:ext uri="{0D108BD9-81ED-4DB2-BD59-A6C34878D82A}">
                    <a16:rowId xmlns:a16="http://schemas.microsoft.com/office/drawing/2014/main" val="3903777907"/>
                  </a:ext>
                </a:extLst>
              </a:tr>
              <a:tr h="570774">
                <a:tc>
                  <a:txBody>
                    <a:bodyPr/>
                    <a:lstStyle/>
                    <a:p>
                      <a:pPr algn="ctr"/>
                      <a:r>
                        <a:rPr lang="en-AU" sz="1800" b="1" kern="1200" dirty="0">
                          <a:solidFill>
                            <a:schemeClr val="dk1"/>
                          </a:solidFill>
                          <a:effectLst/>
                        </a:rPr>
                        <a:t>D</a:t>
                      </a:r>
                      <a:endParaRPr lang="en-AU" sz="1800" b="1" kern="1200" dirty="0">
                        <a:solidFill>
                          <a:schemeClr val="dk1"/>
                        </a:solidFill>
                        <a:effectLst/>
                        <a:latin typeface="+mn-lt"/>
                        <a:ea typeface="+mn-ea"/>
                        <a:cs typeface="+mn-cs"/>
                      </a:endParaRPr>
                    </a:p>
                  </a:txBody>
                  <a:tcPr anchor="ctr"/>
                </a:tc>
                <a:tc>
                  <a:txBody>
                    <a:bodyPr/>
                    <a:lstStyle/>
                    <a:p>
                      <a:pPr algn="ctr"/>
                      <a:r>
                        <a:rPr lang="en-AU" sz="1800" b="1" kern="1200" dirty="0">
                          <a:solidFill>
                            <a:schemeClr val="dk1"/>
                          </a:solidFill>
                          <a:effectLst/>
                        </a:rPr>
                        <a:t>Some</a:t>
                      </a:r>
                      <a:r>
                        <a:rPr lang="en-AU" sz="1800" kern="1200" dirty="0">
                          <a:solidFill>
                            <a:schemeClr val="dk1"/>
                          </a:solidFill>
                          <a:effectLst/>
                        </a:rPr>
                        <a:t> application</a:t>
                      </a:r>
                      <a:endParaRPr lang="en-AU" sz="1800" kern="1200" dirty="0">
                        <a:solidFill>
                          <a:schemeClr val="dk1"/>
                        </a:solidFill>
                        <a:effectLst/>
                        <a:latin typeface="+mn-lt"/>
                        <a:ea typeface="+mn-ea"/>
                        <a:cs typeface="+mn-cs"/>
                      </a:endParaRPr>
                    </a:p>
                  </a:txBody>
                  <a:tcPr anchor="ctr"/>
                </a:tc>
                <a:tc>
                  <a:txBody>
                    <a:bodyPr/>
                    <a:lstStyle/>
                    <a:p>
                      <a:r>
                        <a:rPr kumimoji="0" lang="en-AU" sz="1600" b="0" u="none" strike="noStrike" kern="1200" cap="none" spc="0" normalizeH="0" baseline="0" dirty="0">
                          <a:ln>
                            <a:noFill/>
                          </a:ln>
                          <a:solidFill>
                            <a:prstClr val="black"/>
                          </a:solidFill>
                          <a:effectLst/>
                          <a:uLnTx/>
                          <a:uFillTx/>
                          <a:latin typeface="+mn-lt"/>
                          <a:ea typeface="+mn-ea"/>
                          <a:cs typeface="+mn-cs"/>
                        </a:rPr>
                        <a:t>Student </a:t>
                      </a:r>
                      <a:r>
                        <a:rPr kumimoji="0" lang="en-AU" sz="1600" b="1" u="none" strike="noStrike" kern="1200" cap="none" spc="0" normalizeH="0" baseline="0" dirty="0">
                          <a:ln>
                            <a:noFill/>
                          </a:ln>
                          <a:solidFill>
                            <a:prstClr val="black"/>
                          </a:solidFill>
                          <a:effectLst/>
                          <a:uLnTx/>
                          <a:uFillTx/>
                          <a:latin typeface="+mn-lt"/>
                          <a:ea typeface="+mn-ea"/>
                          <a:cs typeface="+mn-cs"/>
                        </a:rPr>
                        <a:t>generalises</a:t>
                      </a:r>
                      <a:r>
                        <a:rPr kumimoji="0" lang="en-AU" sz="1600" b="0" u="none" strike="noStrike" kern="1200" cap="none" spc="0" normalizeH="0" baseline="0" dirty="0">
                          <a:ln>
                            <a:noFill/>
                          </a:ln>
                          <a:solidFill>
                            <a:prstClr val="black"/>
                          </a:solidFill>
                          <a:effectLst/>
                          <a:uLnTx/>
                          <a:uFillTx/>
                          <a:latin typeface="+mn-lt"/>
                          <a:ea typeface="+mn-ea"/>
                          <a:cs typeface="+mn-cs"/>
                        </a:rPr>
                        <a:t> their use of </a:t>
                      </a:r>
                      <a:r>
                        <a:rPr kumimoji="0" lang="en-AU" sz="1600" b="0" i="0" u="none" strike="noStrike" kern="1200" cap="none" spc="0" normalizeH="0" baseline="0" dirty="0">
                          <a:ln>
                            <a:noFill/>
                          </a:ln>
                          <a:solidFill>
                            <a:prstClr val="black"/>
                          </a:solidFill>
                          <a:effectLst/>
                          <a:uLnTx/>
                          <a:uFillTx/>
                          <a:latin typeface="Calibri" panose="020F0502020204030204" pitchFamily="34" charset="0"/>
                          <a:cs typeface="Times New Roman" panose="02020603050405020304" pitchFamily="18" charset="0"/>
                        </a:rPr>
                        <a:t>collaborative </a:t>
                      </a:r>
                      <a:r>
                        <a:rPr kumimoji="0" lang="en-AU" sz="1600" b="0" u="none" strike="noStrike" kern="1200" cap="none" spc="0" normalizeH="0" baseline="0" dirty="0">
                          <a:ln>
                            <a:noFill/>
                          </a:ln>
                          <a:solidFill>
                            <a:prstClr val="black"/>
                          </a:solidFill>
                          <a:effectLst/>
                          <a:uLnTx/>
                          <a:uFillTx/>
                          <a:latin typeface="+mn-lt"/>
                          <a:ea typeface="+mn-ea"/>
                          <a:cs typeface="+mn-cs"/>
                        </a:rPr>
                        <a:t>skill/s. The skill/s are used within a physical activity context.</a:t>
                      </a:r>
                    </a:p>
                  </a:txBody>
                  <a:tcPr anchor="ctr"/>
                </a:tc>
                <a:extLst>
                  <a:ext uri="{0D108BD9-81ED-4DB2-BD59-A6C34878D82A}">
                    <a16:rowId xmlns:a16="http://schemas.microsoft.com/office/drawing/2014/main" val="1266043509"/>
                  </a:ext>
                </a:extLst>
              </a:tr>
              <a:tr h="828276">
                <a:tc>
                  <a:txBody>
                    <a:bodyPr/>
                    <a:lstStyle/>
                    <a:p>
                      <a:pPr algn="ctr"/>
                      <a:r>
                        <a:rPr lang="en-AU" sz="1800" b="1" kern="1200" dirty="0">
                          <a:solidFill>
                            <a:schemeClr val="dk1"/>
                          </a:solidFill>
                          <a:effectLst/>
                        </a:rPr>
                        <a:t>E</a:t>
                      </a:r>
                      <a:endParaRPr lang="en-AU" sz="1800" b="1" kern="1200" dirty="0">
                        <a:solidFill>
                          <a:schemeClr val="dk1"/>
                        </a:solidFill>
                        <a:effectLst/>
                        <a:latin typeface="+mn-lt"/>
                        <a:ea typeface="+mn-ea"/>
                        <a:cs typeface="+mn-cs"/>
                      </a:endParaRPr>
                    </a:p>
                  </a:txBody>
                  <a:tcPr anchor="ctr"/>
                </a:tc>
                <a:tc>
                  <a:txBody>
                    <a:bodyPr/>
                    <a:lstStyle/>
                    <a:p>
                      <a:pPr algn="ctr"/>
                      <a:r>
                        <a:rPr lang="en-AU" sz="1800" b="1" kern="1200" dirty="0">
                          <a:solidFill>
                            <a:schemeClr val="dk1"/>
                          </a:solidFill>
                          <a:effectLst/>
                        </a:rPr>
                        <a:t>Attempted</a:t>
                      </a:r>
                      <a:r>
                        <a:rPr lang="en-AU" sz="1800" kern="1200" dirty="0">
                          <a:solidFill>
                            <a:schemeClr val="dk1"/>
                          </a:solidFill>
                          <a:effectLst/>
                        </a:rPr>
                        <a:t> application</a:t>
                      </a:r>
                      <a:endParaRPr lang="en-AU" sz="1800" kern="1200" dirty="0">
                        <a:solidFill>
                          <a:schemeClr val="dk1"/>
                        </a:solidFill>
                        <a:effectLst/>
                        <a:latin typeface="+mn-lt"/>
                        <a:ea typeface="+mn-ea"/>
                        <a:cs typeface="+mn-cs"/>
                      </a:endParaRPr>
                    </a:p>
                  </a:txBody>
                  <a:tcPr anchor="ctr"/>
                </a:tc>
                <a:tc>
                  <a:txBody>
                    <a:bodyPr/>
                    <a:lstStyle/>
                    <a:p>
                      <a:r>
                        <a:rPr kumimoji="0" lang="en-AU" sz="1600" b="0" u="none" strike="noStrike" kern="1200" cap="none" spc="0" normalizeH="0" baseline="0" dirty="0">
                          <a:ln>
                            <a:noFill/>
                          </a:ln>
                          <a:solidFill>
                            <a:prstClr val="black"/>
                          </a:solidFill>
                          <a:effectLst/>
                          <a:uLnTx/>
                          <a:uFillTx/>
                          <a:latin typeface="+mn-lt"/>
                          <a:ea typeface="+mn-ea"/>
                          <a:cs typeface="+mn-cs"/>
                        </a:rPr>
                        <a:t>Student </a:t>
                      </a:r>
                      <a:r>
                        <a:rPr kumimoji="0" lang="en-AU" sz="1600" b="1" u="none" strike="noStrike" kern="1200" cap="none" spc="0" normalizeH="0" baseline="0" dirty="0">
                          <a:ln>
                            <a:noFill/>
                          </a:ln>
                          <a:solidFill>
                            <a:prstClr val="black"/>
                          </a:solidFill>
                          <a:effectLst/>
                          <a:uLnTx/>
                          <a:uFillTx/>
                          <a:latin typeface="+mn-lt"/>
                          <a:ea typeface="+mn-ea"/>
                          <a:cs typeface="+mn-cs"/>
                        </a:rPr>
                        <a:t>references</a:t>
                      </a:r>
                      <a:r>
                        <a:rPr kumimoji="0" lang="en-AU" sz="1600" b="0" u="none" strike="noStrike" kern="1200" cap="none" spc="0" normalizeH="0" baseline="0" dirty="0">
                          <a:ln>
                            <a:noFill/>
                          </a:ln>
                          <a:solidFill>
                            <a:prstClr val="black"/>
                          </a:solidFill>
                          <a:effectLst/>
                          <a:uLnTx/>
                          <a:uFillTx/>
                          <a:latin typeface="+mn-lt"/>
                          <a:ea typeface="+mn-ea"/>
                          <a:cs typeface="+mn-cs"/>
                        </a:rPr>
                        <a:t> </a:t>
                      </a:r>
                      <a:r>
                        <a:rPr kumimoji="0" lang="en-AU" sz="1600" b="0" i="0" u="none" strike="noStrike" kern="1200" cap="none" spc="0" normalizeH="0" baseline="0" dirty="0">
                          <a:ln>
                            <a:noFill/>
                          </a:ln>
                          <a:solidFill>
                            <a:prstClr val="black"/>
                          </a:solidFill>
                          <a:effectLst/>
                          <a:uLnTx/>
                          <a:uFillTx/>
                          <a:latin typeface="Calibri" panose="020F0502020204030204" pitchFamily="34" charset="0"/>
                          <a:cs typeface="Times New Roman" panose="02020603050405020304" pitchFamily="18" charset="0"/>
                        </a:rPr>
                        <a:t>collaborative </a:t>
                      </a:r>
                      <a:r>
                        <a:rPr kumimoji="0" lang="en-AU" sz="1600" b="0" u="none" strike="noStrike" kern="1200" cap="none" spc="0" normalizeH="0" baseline="0" dirty="0">
                          <a:ln>
                            <a:noFill/>
                          </a:ln>
                          <a:solidFill>
                            <a:prstClr val="black"/>
                          </a:solidFill>
                          <a:effectLst/>
                          <a:uLnTx/>
                          <a:uFillTx/>
                          <a:latin typeface="+mn-lt"/>
                          <a:ea typeface="+mn-ea"/>
                          <a:cs typeface="+mn-cs"/>
                        </a:rPr>
                        <a:t>skill/s. There is minimal evidence of how the skill/s were used within a physical activity context.</a:t>
                      </a:r>
                    </a:p>
                  </a:txBody>
                  <a:tcPr anchor="ctr"/>
                </a:tc>
                <a:extLst>
                  <a:ext uri="{0D108BD9-81ED-4DB2-BD59-A6C34878D82A}">
                    <a16:rowId xmlns:a16="http://schemas.microsoft.com/office/drawing/2014/main" val="3081030576"/>
                  </a:ext>
                </a:extLst>
              </a:tr>
            </a:tbl>
          </a:graphicData>
        </a:graphic>
      </p:graphicFrame>
      <p:sp>
        <p:nvSpPr>
          <p:cNvPr id="3" name="TextBox 2">
            <a:extLst>
              <a:ext uri="{FF2B5EF4-FFF2-40B4-BE49-F238E27FC236}">
                <a16:creationId xmlns:a16="http://schemas.microsoft.com/office/drawing/2014/main" id="{49AEE859-6EFF-428E-9B6C-C89AC47E6D35}"/>
              </a:ext>
            </a:extLst>
          </p:cNvPr>
          <p:cNvSpPr txBox="1"/>
          <p:nvPr/>
        </p:nvSpPr>
        <p:spPr>
          <a:xfrm>
            <a:off x="136235" y="106891"/>
            <a:ext cx="11919528" cy="369332"/>
          </a:xfrm>
          <a:prstGeom prst="rect">
            <a:avLst/>
          </a:prstGeom>
          <a:noFill/>
        </p:spPr>
        <p:txBody>
          <a:bodyPr wrap="square">
            <a:spAutoFit/>
          </a:bodyPr>
          <a:lstStyle/>
          <a:p>
            <a:pPr>
              <a:spcAft>
                <a:spcPts val="600"/>
              </a:spcAft>
            </a:pPr>
            <a:r>
              <a:rPr lang="en-AU" sz="1800" dirty="0">
                <a:effectLst/>
              </a:rPr>
              <a:t>A2: Application of collaborative skills in physical activity contexts.</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17400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5">
            <a:extLst>
              <a:ext uri="{FF2B5EF4-FFF2-40B4-BE49-F238E27FC236}">
                <a16:creationId xmlns:a16="http://schemas.microsoft.com/office/drawing/2014/main" id="{B14A3DA9-3125-4E14-9FED-65668E3F151A}"/>
              </a:ext>
            </a:extLst>
          </p:cNvPr>
          <p:cNvGraphicFramePr>
            <a:graphicFrameLocks/>
          </p:cNvGraphicFramePr>
          <p:nvPr>
            <p:extLst>
              <p:ext uri="{D42A27DB-BD31-4B8C-83A1-F6EECF244321}">
                <p14:modId xmlns:p14="http://schemas.microsoft.com/office/powerpoint/2010/main" val="2778756603"/>
              </p:ext>
            </p:extLst>
          </p:nvPr>
        </p:nvGraphicFramePr>
        <p:xfrm>
          <a:off x="136235" y="576000"/>
          <a:ext cx="11919529" cy="6223202"/>
        </p:xfrm>
        <a:graphic>
          <a:graphicData uri="http://schemas.openxmlformats.org/drawingml/2006/table">
            <a:tbl>
              <a:tblPr firstRow="1" bandRow="1">
                <a:tableStyleId>{F5AB1C69-6EDB-4FF4-983F-18BD219EF322}</a:tableStyleId>
              </a:tblPr>
              <a:tblGrid>
                <a:gridCol w="653060">
                  <a:extLst>
                    <a:ext uri="{9D8B030D-6E8A-4147-A177-3AD203B41FA5}">
                      <a16:colId xmlns:a16="http://schemas.microsoft.com/office/drawing/2014/main" val="2729031686"/>
                    </a:ext>
                  </a:extLst>
                </a:gridCol>
                <a:gridCol w="2415131">
                  <a:extLst>
                    <a:ext uri="{9D8B030D-6E8A-4147-A177-3AD203B41FA5}">
                      <a16:colId xmlns:a16="http://schemas.microsoft.com/office/drawing/2014/main" val="1098426247"/>
                    </a:ext>
                  </a:extLst>
                </a:gridCol>
                <a:gridCol w="8851338">
                  <a:extLst>
                    <a:ext uri="{9D8B030D-6E8A-4147-A177-3AD203B41FA5}">
                      <a16:colId xmlns:a16="http://schemas.microsoft.com/office/drawing/2014/main" val="2588976099"/>
                    </a:ext>
                  </a:extLst>
                </a:gridCol>
              </a:tblGrid>
              <a:tr h="696964">
                <a:tc>
                  <a:txBody>
                    <a:bodyPr/>
                    <a:lstStyle/>
                    <a:p>
                      <a:pPr algn="ctr"/>
                      <a:r>
                        <a:rPr lang="en-AU" sz="1800" b="1" kern="1200" dirty="0">
                          <a:solidFill>
                            <a:schemeClr val="lt1"/>
                          </a:solidFill>
                          <a:effectLst/>
                        </a:rPr>
                        <a:t>A3</a:t>
                      </a:r>
                      <a:endParaRPr lang="en-AU" sz="1800" b="1" kern="1200" dirty="0">
                        <a:solidFill>
                          <a:schemeClr val="lt1"/>
                        </a:solidFill>
                        <a:effectLst/>
                        <a:latin typeface="+mn-lt"/>
                        <a:ea typeface="+mn-ea"/>
                        <a:cs typeface="+mn-cs"/>
                      </a:endParaRPr>
                    </a:p>
                  </a:txBody>
                  <a:tcPr anchor="ctr"/>
                </a:tc>
                <a:tc>
                  <a:txBody>
                    <a:bodyPr/>
                    <a:lstStyle/>
                    <a:p>
                      <a:pPr algn="ctr"/>
                      <a:r>
                        <a:rPr lang="en-AU" sz="1800" b="1" kern="1200" dirty="0">
                          <a:solidFill>
                            <a:schemeClr val="lt1"/>
                          </a:solidFill>
                          <a:effectLst/>
                        </a:rPr>
                        <a:t>Performance Standard</a:t>
                      </a:r>
                      <a:endParaRPr lang="en-AU" sz="1800" b="1" kern="1200" dirty="0">
                        <a:solidFill>
                          <a:schemeClr val="lt1"/>
                        </a:solidFill>
                        <a:effectLst/>
                        <a:latin typeface="+mn-lt"/>
                        <a:ea typeface="+mn-ea"/>
                        <a:cs typeface="+mn-cs"/>
                      </a:endParaRPr>
                    </a:p>
                  </a:txBody>
                  <a:tcPr anchor="ctr"/>
                </a:tc>
                <a:tc>
                  <a:txBody>
                    <a:bodyPr/>
                    <a:lstStyle/>
                    <a:p>
                      <a:pPr algn="l"/>
                      <a:r>
                        <a:rPr lang="en-AU" sz="1800" b="1" kern="1200" dirty="0">
                          <a:solidFill>
                            <a:schemeClr val="lt1"/>
                          </a:solidFill>
                          <a:effectLst/>
                        </a:rPr>
                        <a:t>Some examples of how students may demonstrate this</a:t>
                      </a:r>
                      <a:endParaRPr lang="en-AU" sz="1800" b="1" kern="1200" dirty="0">
                        <a:solidFill>
                          <a:schemeClr val="lt1"/>
                        </a:solidFill>
                        <a:effectLst/>
                        <a:latin typeface="+mn-lt"/>
                        <a:ea typeface="+mn-ea"/>
                        <a:cs typeface="+mn-cs"/>
                      </a:endParaRPr>
                    </a:p>
                  </a:txBody>
                  <a:tcPr anchor="ctr"/>
                </a:tc>
                <a:extLst>
                  <a:ext uri="{0D108BD9-81ED-4DB2-BD59-A6C34878D82A}">
                    <a16:rowId xmlns:a16="http://schemas.microsoft.com/office/drawing/2014/main" val="418659291"/>
                  </a:ext>
                </a:extLst>
              </a:tr>
              <a:tr h="1780131">
                <a:tc>
                  <a:txBody>
                    <a:bodyPr/>
                    <a:lstStyle/>
                    <a:p>
                      <a:pPr algn="ctr"/>
                      <a:r>
                        <a:rPr lang="en-AU" sz="1800" b="1" kern="1200" dirty="0">
                          <a:solidFill>
                            <a:schemeClr val="dk1"/>
                          </a:solidFill>
                          <a:effectLst/>
                        </a:rPr>
                        <a:t>A</a:t>
                      </a:r>
                      <a:endParaRPr lang="en-AU" sz="1800" b="1" kern="1200" dirty="0">
                        <a:solidFill>
                          <a:schemeClr val="dk1"/>
                        </a:solidFill>
                        <a:effectLst/>
                        <a:latin typeface="+mn-lt"/>
                        <a:ea typeface="+mn-ea"/>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800" b="1" kern="1200" dirty="0">
                          <a:solidFill>
                            <a:schemeClr val="dk1"/>
                          </a:solidFill>
                          <a:effectLst/>
                        </a:rPr>
                        <a:t>Highly strategic </a:t>
                      </a:r>
                      <a:r>
                        <a:rPr lang="en-AU" sz="1800" b="0" kern="1200" dirty="0">
                          <a:solidFill>
                            <a:schemeClr val="dk1"/>
                          </a:solidFill>
                          <a:effectLst/>
                        </a:rPr>
                        <a:t>application and implementation</a:t>
                      </a:r>
                      <a:endParaRPr lang="en-AU" sz="1800" b="1" kern="1200" dirty="0">
                        <a:solidFill>
                          <a:schemeClr val="dk1"/>
                        </a:solidFill>
                        <a:effectLst/>
                        <a:latin typeface="+mn-lt"/>
                        <a:ea typeface="+mn-ea"/>
                        <a:cs typeface="+mn-cs"/>
                      </a:endParaRPr>
                    </a:p>
                  </a:txBody>
                  <a:tcPr anchor="ctr"/>
                </a:tc>
                <a:tc>
                  <a:txBody>
                    <a:bodyPr/>
                    <a:lstStyle/>
                    <a:p>
                      <a:r>
                        <a:rPr kumimoji="0" lang="en-AU" sz="1600" b="0" i="0" u="none" strike="noStrike" kern="1200" cap="none" spc="0" normalizeH="0" baseline="0" dirty="0">
                          <a:ln>
                            <a:noFill/>
                          </a:ln>
                          <a:solidFill>
                            <a:prstClr val="black"/>
                          </a:solidFill>
                          <a:effectLst/>
                          <a:uLnTx/>
                          <a:uFillTx/>
                          <a:latin typeface="Calibri" panose="020F0502020204030204" pitchFamily="34" charset="0"/>
                          <a:cs typeface="Times New Roman" panose="02020603050405020304" pitchFamily="18" charset="0"/>
                        </a:rPr>
                        <a:t>Student plans and implements strategies that are </a:t>
                      </a:r>
                      <a:r>
                        <a:rPr kumimoji="0" lang="en-AU" sz="1600" b="1" i="0" u="none" strike="noStrike" kern="1200" cap="none" spc="0" normalizeH="0" baseline="0" dirty="0">
                          <a:ln>
                            <a:noFill/>
                          </a:ln>
                          <a:solidFill>
                            <a:prstClr val="black"/>
                          </a:solidFill>
                          <a:effectLst/>
                          <a:uLnTx/>
                          <a:uFillTx/>
                          <a:latin typeface="Calibri" panose="020F0502020204030204" pitchFamily="34" charset="0"/>
                          <a:cs typeface="Times New Roman" panose="02020603050405020304" pitchFamily="18" charset="0"/>
                        </a:rPr>
                        <a:t>informed by the evidence of </a:t>
                      </a:r>
                      <a:r>
                        <a:rPr kumimoji="0" lang="en-AU" sz="1600" b="0" i="0" u="none" strike="noStrike" kern="1200" cap="none" spc="0" normalizeH="0" baseline="0" dirty="0">
                          <a:ln>
                            <a:noFill/>
                          </a:ln>
                          <a:solidFill>
                            <a:prstClr val="black"/>
                          </a:solidFill>
                          <a:effectLst/>
                          <a:uLnTx/>
                          <a:uFillTx/>
                          <a:latin typeface="Calibri" panose="020F0502020204030204" pitchFamily="34" charset="0"/>
                          <a:cs typeface="Times New Roman" panose="02020603050405020304" pitchFamily="18" charset="0"/>
                        </a:rPr>
                        <a:t>(information about) the participation/performance </a:t>
                      </a:r>
                      <a:r>
                        <a:rPr kumimoji="0" lang="en-AU" sz="1600" b="1" i="0" u="none" strike="noStrike" kern="1200" cap="none" spc="0" normalizeH="0" baseline="0" dirty="0">
                          <a:ln>
                            <a:noFill/>
                          </a:ln>
                          <a:solidFill>
                            <a:prstClr val="black"/>
                          </a:solidFill>
                          <a:effectLst/>
                          <a:uLnTx/>
                          <a:uFillTx/>
                          <a:latin typeface="Calibri" panose="020F0502020204030204" pitchFamily="34" charset="0"/>
                          <a:cs typeface="Times New Roman" panose="02020603050405020304" pitchFamily="18" charset="0"/>
                        </a:rPr>
                        <a:t>and</a:t>
                      </a:r>
                      <a:r>
                        <a:rPr kumimoji="0" lang="en-AU" sz="1600" b="0" i="0" u="none" strike="noStrike" kern="1200" cap="none" spc="0" normalizeH="0" baseline="0" dirty="0">
                          <a:ln>
                            <a:noFill/>
                          </a:ln>
                          <a:solidFill>
                            <a:prstClr val="black"/>
                          </a:solidFill>
                          <a:effectLst/>
                          <a:uLnTx/>
                          <a:uFillTx/>
                          <a:latin typeface="Calibri" panose="020F0502020204030204" pitchFamily="34" charset="0"/>
                          <a:cs typeface="Times New Roman" panose="02020603050405020304" pitchFamily="18" charset="0"/>
                        </a:rPr>
                        <a:t> </a:t>
                      </a:r>
                      <a:r>
                        <a:rPr kumimoji="0" lang="en-AU" sz="1600" b="1" i="0" u="none" strike="noStrike" kern="1200" cap="none" spc="0" normalizeH="0" baseline="0" dirty="0">
                          <a:ln>
                            <a:noFill/>
                          </a:ln>
                          <a:solidFill>
                            <a:prstClr val="black"/>
                          </a:solidFill>
                          <a:effectLst/>
                          <a:uLnTx/>
                          <a:uFillTx/>
                          <a:latin typeface="Calibri" panose="020F0502020204030204" pitchFamily="34" charset="0"/>
                          <a:cs typeface="Times New Roman" panose="02020603050405020304" pitchFamily="18" charset="0"/>
                        </a:rPr>
                        <a:t>intended outcomes </a:t>
                      </a:r>
                      <a:r>
                        <a:rPr kumimoji="0" lang="en-AU" sz="1600" b="0" i="0" u="none" strike="noStrike" kern="1200" cap="none" spc="0" normalizeH="0" baseline="0" dirty="0">
                          <a:ln>
                            <a:noFill/>
                          </a:ln>
                          <a:solidFill>
                            <a:prstClr val="black"/>
                          </a:solidFill>
                          <a:effectLst/>
                          <a:uLnTx/>
                          <a:uFillTx/>
                          <a:latin typeface="Calibri" panose="020F0502020204030204" pitchFamily="34" charset="0"/>
                          <a:cs typeface="Times New Roman" panose="02020603050405020304" pitchFamily="18" charset="0"/>
                        </a:rPr>
                        <a:t>for improving participation/performance. Strategies are </a:t>
                      </a:r>
                      <a:r>
                        <a:rPr kumimoji="0" lang="en-AU" sz="1600" b="1" i="0" u="none" strike="noStrike" kern="1200" cap="none" spc="0" normalizeH="0" baseline="0" dirty="0">
                          <a:ln>
                            <a:noFill/>
                          </a:ln>
                          <a:solidFill>
                            <a:prstClr val="black"/>
                          </a:solidFill>
                          <a:effectLst/>
                          <a:uLnTx/>
                          <a:uFillTx/>
                          <a:latin typeface="Calibri" panose="020F0502020204030204" pitchFamily="34" charset="0"/>
                          <a:cs typeface="Times New Roman" panose="02020603050405020304" pitchFamily="18" charset="0"/>
                        </a:rPr>
                        <a:t>refined, modified and changed </a:t>
                      </a:r>
                      <a:r>
                        <a:rPr kumimoji="0" lang="en-AU" sz="1600" b="0" i="0" u="none" strike="noStrike" kern="1200" cap="none" spc="0" normalizeH="0" baseline="0" dirty="0">
                          <a:ln>
                            <a:noFill/>
                          </a:ln>
                          <a:solidFill>
                            <a:prstClr val="black"/>
                          </a:solidFill>
                          <a:effectLst/>
                          <a:uLnTx/>
                          <a:uFillTx/>
                          <a:latin typeface="Calibri" panose="020F0502020204030204" pitchFamily="34" charset="0"/>
                          <a:cs typeface="Times New Roman" panose="02020603050405020304" pitchFamily="18" charset="0"/>
                        </a:rPr>
                        <a:t>according to evidence collected and analysed about the participation/performance and evaluation of previously implemented strategies. </a:t>
                      </a:r>
                      <a:r>
                        <a:rPr kumimoji="0" lang="en-AU" sz="1600" b="1" i="0" u="none" strike="noStrike" kern="1200" cap="none" spc="0" normalizeH="0" baseline="0" dirty="0">
                          <a:ln>
                            <a:noFill/>
                          </a:ln>
                          <a:solidFill>
                            <a:prstClr val="black"/>
                          </a:solidFill>
                          <a:effectLst/>
                          <a:uLnTx/>
                          <a:uFillTx/>
                          <a:latin typeface="Calibri" panose="020F0502020204030204" pitchFamily="34" charset="0"/>
                          <a:cs typeface="Times New Roman" panose="02020603050405020304" pitchFamily="18" charset="0"/>
                        </a:rPr>
                        <a:t>Specific consideration is given to the context </a:t>
                      </a:r>
                      <a:r>
                        <a:rPr kumimoji="0" lang="en-AU" sz="1600" b="0" i="0" u="none" strike="noStrike" kern="1200" cap="none" spc="0" normalizeH="0" baseline="0" dirty="0">
                          <a:ln>
                            <a:noFill/>
                          </a:ln>
                          <a:solidFill>
                            <a:prstClr val="black"/>
                          </a:solidFill>
                          <a:effectLst/>
                          <a:uLnTx/>
                          <a:uFillTx/>
                          <a:latin typeface="Calibri" panose="020F0502020204030204" pitchFamily="34" charset="0"/>
                          <a:cs typeface="Times New Roman" panose="02020603050405020304" pitchFamily="18" charset="0"/>
                        </a:rPr>
                        <a:t>of the physical activity and participant/s in planning strategies and </a:t>
                      </a:r>
                      <a:r>
                        <a:rPr kumimoji="0" lang="en-AU" sz="1600" b="1" i="0" u="none" strike="noStrike" kern="1200" cap="none" spc="0" normalizeH="0" baseline="0" dirty="0">
                          <a:ln>
                            <a:noFill/>
                          </a:ln>
                          <a:solidFill>
                            <a:prstClr val="black"/>
                          </a:solidFill>
                          <a:effectLst/>
                          <a:uLnTx/>
                          <a:uFillTx/>
                          <a:latin typeface="Calibri" panose="020F0502020204030204" pitchFamily="34" charset="0"/>
                          <a:cs typeface="Times New Roman" panose="02020603050405020304" pitchFamily="18" charset="0"/>
                        </a:rPr>
                        <a:t>adapting</a:t>
                      </a:r>
                      <a:r>
                        <a:rPr kumimoji="0" lang="en-AU" sz="1600" b="0" i="0" u="none" strike="noStrike" kern="1200" cap="none" spc="0" normalizeH="0" baseline="0" dirty="0">
                          <a:ln>
                            <a:noFill/>
                          </a:ln>
                          <a:solidFill>
                            <a:prstClr val="black"/>
                          </a:solidFill>
                          <a:effectLst/>
                          <a:uLnTx/>
                          <a:uFillTx/>
                          <a:latin typeface="Calibri" panose="020F0502020204030204" pitchFamily="34" charset="0"/>
                          <a:cs typeface="Times New Roman" panose="02020603050405020304" pitchFamily="18" charset="0"/>
                        </a:rPr>
                        <a:t> how they are implemented. As a result, strategies are </a:t>
                      </a:r>
                      <a:r>
                        <a:rPr kumimoji="0" lang="en-AU" sz="1600" b="1" i="0" u="none" strike="noStrike" kern="1200" cap="none" spc="0" normalizeH="0" baseline="0" dirty="0">
                          <a:ln>
                            <a:noFill/>
                          </a:ln>
                          <a:solidFill>
                            <a:prstClr val="black"/>
                          </a:solidFill>
                          <a:effectLst/>
                          <a:uLnTx/>
                          <a:uFillTx/>
                          <a:latin typeface="Calibri" panose="020F0502020204030204" pitchFamily="34" charset="0"/>
                          <a:cs typeface="Times New Roman" panose="02020603050405020304" pitchFamily="18" charset="0"/>
                        </a:rPr>
                        <a:t>consistently relevant and tailored </a:t>
                      </a:r>
                      <a:r>
                        <a:rPr kumimoji="0" lang="en-AU" sz="1600" b="0" i="0" u="none" strike="noStrike" kern="1200" cap="none" spc="0" normalizeH="0" baseline="0" dirty="0">
                          <a:ln>
                            <a:noFill/>
                          </a:ln>
                          <a:solidFill>
                            <a:prstClr val="black"/>
                          </a:solidFill>
                          <a:effectLst/>
                          <a:uLnTx/>
                          <a:uFillTx/>
                          <a:latin typeface="Calibri" panose="020F0502020204030204" pitchFamily="34" charset="0"/>
                          <a:cs typeface="Times New Roman" panose="02020603050405020304" pitchFamily="18" charset="0"/>
                        </a:rPr>
                        <a:t>for the context, including any goals or outcomes for which they are intended to achieve.</a:t>
                      </a:r>
                    </a:p>
                  </a:txBody>
                  <a:tcPr anchor="ctr"/>
                </a:tc>
                <a:extLst>
                  <a:ext uri="{0D108BD9-81ED-4DB2-BD59-A6C34878D82A}">
                    <a16:rowId xmlns:a16="http://schemas.microsoft.com/office/drawing/2014/main" val="3006862806"/>
                  </a:ext>
                </a:extLst>
              </a:tr>
              <a:tr h="1056010">
                <a:tc>
                  <a:txBody>
                    <a:bodyPr/>
                    <a:lstStyle/>
                    <a:p>
                      <a:pPr algn="ctr"/>
                      <a:r>
                        <a:rPr lang="en-AU" sz="1800" b="1" kern="1200" dirty="0">
                          <a:solidFill>
                            <a:schemeClr val="dk1"/>
                          </a:solidFill>
                          <a:effectLst/>
                        </a:rPr>
                        <a:t>B</a:t>
                      </a:r>
                      <a:endParaRPr lang="en-AU" sz="1800" b="1" kern="1200" dirty="0">
                        <a:solidFill>
                          <a:schemeClr val="dk1"/>
                        </a:solidFill>
                        <a:effectLst/>
                        <a:latin typeface="+mn-lt"/>
                        <a:ea typeface="+mn-ea"/>
                        <a:cs typeface="+mn-cs"/>
                      </a:endParaRPr>
                    </a:p>
                  </a:txBody>
                  <a:tcPr anchor="ctr"/>
                </a:tc>
                <a:tc>
                  <a:txBody>
                    <a:bodyPr/>
                    <a:lstStyle/>
                    <a:p>
                      <a:pPr algn="ctr"/>
                      <a:r>
                        <a:rPr lang="en-AU" sz="1800" b="1" kern="1200" dirty="0">
                          <a:solidFill>
                            <a:schemeClr val="dk1"/>
                          </a:solidFill>
                          <a:effectLst/>
                        </a:rPr>
                        <a:t>Strategic </a:t>
                      </a:r>
                      <a:r>
                        <a:rPr lang="en-AU" sz="1800" b="0" kern="1200" dirty="0">
                          <a:solidFill>
                            <a:schemeClr val="dk1"/>
                          </a:solidFill>
                          <a:effectLst/>
                        </a:rPr>
                        <a:t>application and implementation</a:t>
                      </a:r>
                      <a:endParaRPr lang="en-AU" sz="1800" kern="1200" dirty="0">
                        <a:solidFill>
                          <a:schemeClr val="dk1"/>
                        </a:solidFill>
                        <a:effectLst/>
                        <a:latin typeface="+mn-lt"/>
                        <a:ea typeface="+mn-ea"/>
                        <a:cs typeface="+mn-cs"/>
                      </a:endParaRPr>
                    </a:p>
                  </a:txBody>
                  <a:tcPr anchor="ctr"/>
                </a:tc>
                <a:tc>
                  <a:txBody>
                    <a:bodyPr/>
                    <a:lstStyle/>
                    <a:p>
                      <a:r>
                        <a:rPr kumimoji="0" lang="en-AU" sz="1600" b="0" i="0" u="none" strike="noStrike" kern="1200" cap="none" spc="0" normalizeH="0" baseline="0" dirty="0">
                          <a:ln>
                            <a:noFill/>
                          </a:ln>
                          <a:solidFill>
                            <a:prstClr val="black"/>
                          </a:solidFill>
                          <a:effectLst/>
                          <a:uLnTx/>
                          <a:uFillTx/>
                          <a:latin typeface="Calibri" panose="020F0502020204030204" pitchFamily="34" charset="0"/>
                          <a:cs typeface="Times New Roman" panose="02020603050405020304" pitchFamily="18" charset="0"/>
                        </a:rPr>
                        <a:t>Student plans and implements </a:t>
                      </a:r>
                      <a:r>
                        <a:rPr kumimoji="0" lang="en-AU" sz="1600" b="1" i="0" u="none" strike="noStrike" kern="1200" cap="none" spc="0" normalizeH="0" baseline="0" dirty="0">
                          <a:ln>
                            <a:noFill/>
                          </a:ln>
                          <a:solidFill>
                            <a:prstClr val="black"/>
                          </a:solidFill>
                          <a:effectLst/>
                          <a:uLnTx/>
                          <a:uFillTx/>
                          <a:latin typeface="Calibri" panose="020F0502020204030204" pitchFamily="34" charset="0"/>
                          <a:cs typeface="Times New Roman" panose="02020603050405020304" pitchFamily="18" charset="0"/>
                        </a:rPr>
                        <a:t>appropriate strategies that are informed </a:t>
                      </a:r>
                      <a:r>
                        <a:rPr kumimoji="0" lang="en-AU" sz="1600" b="0" i="0" u="none" strike="noStrike" kern="1200" cap="none" spc="0" normalizeH="0" baseline="0" dirty="0">
                          <a:ln>
                            <a:noFill/>
                          </a:ln>
                          <a:solidFill>
                            <a:prstClr val="black"/>
                          </a:solidFill>
                          <a:effectLst/>
                          <a:uLnTx/>
                          <a:uFillTx/>
                          <a:latin typeface="Calibri" panose="020F0502020204030204" pitchFamily="34" charset="0"/>
                          <a:cs typeface="Times New Roman" panose="02020603050405020304" pitchFamily="18" charset="0"/>
                        </a:rPr>
                        <a:t>by evidence (information about) the participation/performance, with </a:t>
                      </a:r>
                      <a:r>
                        <a:rPr kumimoji="0" lang="en-AU" sz="1600" b="1" i="0" u="none" strike="noStrike" kern="1200" cap="none" spc="0" normalizeH="0" baseline="0" dirty="0">
                          <a:ln>
                            <a:noFill/>
                          </a:ln>
                          <a:solidFill>
                            <a:prstClr val="black"/>
                          </a:solidFill>
                          <a:effectLst/>
                          <a:uLnTx/>
                          <a:uFillTx/>
                          <a:latin typeface="Calibri" panose="020F0502020204030204" pitchFamily="34" charset="0"/>
                          <a:cs typeface="Times New Roman" panose="02020603050405020304" pitchFamily="18" charset="0"/>
                        </a:rPr>
                        <a:t>relevance for the goals/intended outcomes </a:t>
                      </a:r>
                      <a:r>
                        <a:rPr kumimoji="0" lang="en-AU" sz="1600" b="0" i="0" u="none" strike="noStrike" kern="1200" cap="none" spc="0" normalizeH="0" baseline="0" dirty="0">
                          <a:ln>
                            <a:noFill/>
                          </a:ln>
                          <a:solidFill>
                            <a:prstClr val="black"/>
                          </a:solidFill>
                          <a:effectLst/>
                          <a:uLnTx/>
                          <a:uFillTx/>
                          <a:latin typeface="Calibri" panose="020F0502020204030204" pitchFamily="34" charset="0"/>
                          <a:cs typeface="Times New Roman" panose="02020603050405020304" pitchFamily="18" charset="0"/>
                        </a:rPr>
                        <a:t>for improving participation/performance. Strategies are </a:t>
                      </a:r>
                      <a:r>
                        <a:rPr kumimoji="0" lang="en-AU" sz="1600" b="1" i="0" u="none" strike="noStrike" kern="1200" cap="none" spc="0" normalizeH="0" baseline="0" dirty="0">
                          <a:ln>
                            <a:noFill/>
                          </a:ln>
                          <a:solidFill>
                            <a:prstClr val="black"/>
                          </a:solidFill>
                          <a:effectLst/>
                          <a:uLnTx/>
                          <a:uFillTx/>
                          <a:latin typeface="Calibri" panose="020F0502020204030204" pitchFamily="34" charset="0"/>
                          <a:cs typeface="Times New Roman" panose="02020603050405020304" pitchFamily="18" charset="0"/>
                        </a:rPr>
                        <a:t>refined, modified or changed </a:t>
                      </a:r>
                      <a:r>
                        <a:rPr kumimoji="0" lang="en-AU" sz="1600" b="0" i="0" u="none" strike="noStrike" kern="1200" cap="none" spc="0" normalizeH="0" baseline="0" dirty="0">
                          <a:ln>
                            <a:noFill/>
                          </a:ln>
                          <a:solidFill>
                            <a:prstClr val="black"/>
                          </a:solidFill>
                          <a:effectLst/>
                          <a:uLnTx/>
                          <a:uFillTx/>
                          <a:latin typeface="Calibri" panose="020F0502020204030204" pitchFamily="34" charset="0"/>
                          <a:cs typeface="Times New Roman" panose="02020603050405020304" pitchFamily="18" charset="0"/>
                        </a:rPr>
                        <a:t>in response to evidence collected about the participation/performance and/or evaluation of previously implemented strategies.</a:t>
                      </a:r>
                    </a:p>
                  </a:txBody>
                  <a:tcPr anchor="ctr"/>
                </a:tc>
                <a:extLst>
                  <a:ext uri="{0D108BD9-81ED-4DB2-BD59-A6C34878D82A}">
                    <a16:rowId xmlns:a16="http://schemas.microsoft.com/office/drawing/2014/main" val="279734385"/>
                  </a:ext>
                </a:extLst>
              </a:tr>
              <a:tr h="1056010">
                <a:tc>
                  <a:txBody>
                    <a:bodyPr/>
                    <a:lstStyle/>
                    <a:p>
                      <a:pPr algn="ctr"/>
                      <a:r>
                        <a:rPr lang="en-AU" sz="1800" b="1" kern="1200" dirty="0">
                          <a:solidFill>
                            <a:schemeClr val="dk1"/>
                          </a:solidFill>
                          <a:effectLst/>
                        </a:rPr>
                        <a:t>C</a:t>
                      </a:r>
                      <a:endParaRPr lang="en-AU" sz="1800" b="1" kern="1200" dirty="0">
                        <a:solidFill>
                          <a:schemeClr val="dk1"/>
                        </a:solidFill>
                        <a:effectLst/>
                        <a:latin typeface="+mn-lt"/>
                        <a:ea typeface="+mn-ea"/>
                        <a:cs typeface="+mn-cs"/>
                      </a:endParaRPr>
                    </a:p>
                  </a:txBody>
                  <a:tcPr anchor="ctr"/>
                </a:tc>
                <a:tc>
                  <a:txBody>
                    <a:bodyPr/>
                    <a:lstStyle/>
                    <a:p>
                      <a:pPr algn="ctr"/>
                      <a:r>
                        <a:rPr lang="en-AU" sz="1800" b="1" kern="1200" dirty="0">
                          <a:solidFill>
                            <a:schemeClr val="dk1"/>
                          </a:solidFill>
                          <a:effectLst/>
                        </a:rPr>
                        <a:t>Competent </a:t>
                      </a:r>
                      <a:r>
                        <a:rPr lang="en-AU" sz="1800" b="0" kern="1200" dirty="0">
                          <a:solidFill>
                            <a:schemeClr val="dk1"/>
                          </a:solidFill>
                          <a:effectLst/>
                        </a:rPr>
                        <a:t>application and implementation</a:t>
                      </a:r>
                      <a:endParaRPr lang="en-AU" sz="1800" kern="1200" dirty="0">
                        <a:solidFill>
                          <a:schemeClr val="dk1"/>
                        </a:solidFill>
                        <a:effectLst/>
                        <a:latin typeface="+mn-lt"/>
                        <a:ea typeface="+mn-ea"/>
                        <a:cs typeface="+mn-cs"/>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AU" sz="1600" b="0" i="0" u="none" strike="noStrike" kern="1200" cap="none" spc="0" normalizeH="0" baseline="0" dirty="0">
                          <a:ln>
                            <a:noFill/>
                          </a:ln>
                          <a:solidFill>
                            <a:prstClr val="black"/>
                          </a:solidFill>
                          <a:effectLst/>
                          <a:uLnTx/>
                          <a:uFillTx/>
                          <a:latin typeface="Calibri" panose="020F0502020204030204" pitchFamily="34" charset="0"/>
                          <a:cs typeface="Times New Roman" panose="02020603050405020304" pitchFamily="18" charset="0"/>
                        </a:rPr>
                        <a:t>Student </a:t>
                      </a:r>
                      <a:r>
                        <a:rPr kumimoji="0" lang="en-AU" sz="1600" b="1" i="0" u="none" strike="noStrike" kern="1200" cap="none" spc="0" normalizeH="0" baseline="0" dirty="0">
                          <a:ln>
                            <a:noFill/>
                          </a:ln>
                          <a:solidFill>
                            <a:prstClr val="black"/>
                          </a:solidFill>
                          <a:effectLst/>
                          <a:uLnTx/>
                          <a:uFillTx/>
                          <a:latin typeface="Calibri" panose="020F0502020204030204" pitchFamily="34" charset="0"/>
                          <a:cs typeface="Times New Roman" panose="02020603050405020304" pitchFamily="18" charset="0"/>
                        </a:rPr>
                        <a:t>uses some evidence </a:t>
                      </a:r>
                      <a:r>
                        <a:rPr kumimoji="0" lang="en-AU" sz="1600" b="0" i="0" u="none" strike="noStrike" kern="1200" cap="none" spc="0" normalizeH="0" baseline="0" dirty="0">
                          <a:ln>
                            <a:noFill/>
                          </a:ln>
                          <a:solidFill>
                            <a:prstClr val="black"/>
                          </a:solidFill>
                          <a:effectLst/>
                          <a:uLnTx/>
                          <a:uFillTx/>
                          <a:latin typeface="Calibri" panose="020F0502020204030204" pitchFamily="34" charset="0"/>
                          <a:cs typeface="Times New Roman" panose="02020603050405020304" pitchFamily="18" charset="0"/>
                        </a:rPr>
                        <a:t>of the participation/performance when planning strategies for implementation. It is clear how the strategies are intended to </a:t>
                      </a:r>
                      <a:r>
                        <a:rPr kumimoji="0" lang="en-AU" sz="1600" b="1" i="0" u="none" strike="noStrike" kern="1200" cap="none" spc="0" normalizeH="0" baseline="0" dirty="0">
                          <a:ln>
                            <a:noFill/>
                          </a:ln>
                          <a:solidFill>
                            <a:prstClr val="black"/>
                          </a:solidFill>
                          <a:effectLst/>
                          <a:uLnTx/>
                          <a:uFillTx/>
                          <a:latin typeface="Calibri" panose="020F0502020204030204" pitchFamily="34" charset="0"/>
                          <a:cs typeface="Times New Roman" panose="02020603050405020304" pitchFamily="18" charset="0"/>
                        </a:rPr>
                        <a:t>impact the participation/performance outcomes</a:t>
                      </a:r>
                      <a:r>
                        <a:rPr kumimoji="0" lang="en-AU" sz="1600" b="0" i="0" u="none" strike="noStrike" kern="1200" cap="none" spc="0" normalizeH="0" baseline="0" dirty="0">
                          <a:ln>
                            <a:noFill/>
                          </a:ln>
                          <a:solidFill>
                            <a:prstClr val="black"/>
                          </a:solidFill>
                          <a:effectLst/>
                          <a:uLnTx/>
                          <a:uFillTx/>
                          <a:latin typeface="Calibri" panose="020F0502020204030204" pitchFamily="34" charset="0"/>
                          <a:cs typeface="Times New Roman" panose="02020603050405020304" pitchFamily="18" charset="0"/>
                        </a:rPr>
                        <a:t> but the strategies may be broad or generally relevant. Strategies </a:t>
                      </a:r>
                      <a:r>
                        <a:rPr kumimoji="0" lang="en-AU" sz="1600" b="1" i="0" u="none" strike="noStrike" kern="1200" cap="none" spc="0" normalizeH="0" baseline="0" dirty="0">
                          <a:ln>
                            <a:noFill/>
                          </a:ln>
                          <a:solidFill>
                            <a:prstClr val="black"/>
                          </a:solidFill>
                          <a:effectLst/>
                          <a:uLnTx/>
                          <a:uFillTx/>
                          <a:latin typeface="Calibri" panose="020F0502020204030204" pitchFamily="34" charset="0"/>
                          <a:cs typeface="Times New Roman" panose="02020603050405020304" pitchFamily="18" charset="0"/>
                        </a:rPr>
                        <a:t>may be modified or changed </a:t>
                      </a:r>
                      <a:r>
                        <a:rPr kumimoji="0" lang="en-AU" sz="1600" b="0" i="0" u="none" strike="noStrike" kern="1200" cap="none" spc="0" normalizeH="0" baseline="0" dirty="0">
                          <a:ln>
                            <a:noFill/>
                          </a:ln>
                          <a:solidFill>
                            <a:prstClr val="black"/>
                          </a:solidFill>
                          <a:effectLst/>
                          <a:uLnTx/>
                          <a:uFillTx/>
                          <a:latin typeface="Calibri" panose="020F0502020204030204" pitchFamily="34" charset="0"/>
                          <a:cs typeface="Times New Roman" panose="02020603050405020304" pitchFamily="18" charset="0"/>
                        </a:rPr>
                        <a:t>in response to evidence collected or evaluation of previously implemented strategies.</a:t>
                      </a:r>
                    </a:p>
                  </a:txBody>
                  <a:tcPr anchor="ctr"/>
                </a:tc>
                <a:extLst>
                  <a:ext uri="{0D108BD9-81ED-4DB2-BD59-A6C34878D82A}">
                    <a16:rowId xmlns:a16="http://schemas.microsoft.com/office/drawing/2014/main" val="3903777907"/>
                  </a:ext>
                </a:extLst>
              </a:tr>
              <a:tr h="814636">
                <a:tc>
                  <a:txBody>
                    <a:bodyPr/>
                    <a:lstStyle/>
                    <a:p>
                      <a:pPr algn="ctr"/>
                      <a:r>
                        <a:rPr lang="en-AU" sz="1800" b="1" kern="1200" dirty="0">
                          <a:solidFill>
                            <a:schemeClr val="dk1"/>
                          </a:solidFill>
                          <a:effectLst/>
                        </a:rPr>
                        <a:t>D</a:t>
                      </a:r>
                      <a:endParaRPr lang="en-AU" sz="1800" b="1" kern="1200" dirty="0">
                        <a:solidFill>
                          <a:schemeClr val="dk1"/>
                        </a:solidFill>
                        <a:effectLst/>
                        <a:latin typeface="+mn-lt"/>
                        <a:ea typeface="+mn-ea"/>
                        <a:cs typeface="+mn-cs"/>
                      </a:endParaRPr>
                    </a:p>
                  </a:txBody>
                  <a:tcPr anchor="ctr"/>
                </a:tc>
                <a:tc>
                  <a:txBody>
                    <a:bodyPr/>
                    <a:lstStyle/>
                    <a:p>
                      <a:pPr algn="ctr"/>
                      <a:r>
                        <a:rPr lang="en-AU" sz="1800" b="1" kern="1200" dirty="0">
                          <a:solidFill>
                            <a:schemeClr val="dk1"/>
                          </a:solidFill>
                          <a:effectLst/>
                        </a:rPr>
                        <a:t>Some</a:t>
                      </a:r>
                      <a:r>
                        <a:rPr lang="en-AU" sz="1800" kern="1200" dirty="0">
                          <a:solidFill>
                            <a:schemeClr val="dk1"/>
                          </a:solidFill>
                          <a:effectLst/>
                        </a:rPr>
                        <a:t> application </a:t>
                      </a:r>
                      <a:r>
                        <a:rPr lang="en-AU" sz="1800" b="0" kern="1200" dirty="0">
                          <a:solidFill>
                            <a:schemeClr val="dk1"/>
                          </a:solidFill>
                          <a:effectLst/>
                        </a:rPr>
                        <a:t>and implementation</a:t>
                      </a:r>
                      <a:endParaRPr lang="en-AU" sz="1800" kern="1200" dirty="0">
                        <a:solidFill>
                          <a:schemeClr val="dk1"/>
                        </a:solidFill>
                        <a:effectLst/>
                        <a:latin typeface="+mn-lt"/>
                        <a:ea typeface="+mn-ea"/>
                        <a:cs typeface="+mn-cs"/>
                      </a:endParaRPr>
                    </a:p>
                  </a:txBody>
                  <a:tcPr anchor="ctr"/>
                </a:tc>
                <a:tc>
                  <a:txBody>
                    <a:bodyPr/>
                    <a:lstStyle/>
                    <a:p>
                      <a:r>
                        <a:rPr kumimoji="0" lang="en-AU" sz="1600" b="0" u="none" strike="noStrike" kern="1200" cap="none" spc="0" normalizeH="0" baseline="0" dirty="0">
                          <a:ln>
                            <a:noFill/>
                          </a:ln>
                          <a:solidFill>
                            <a:prstClr val="black"/>
                          </a:solidFill>
                          <a:effectLst/>
                          <a:uLnTx/>
                          <a:uFillTx/>
                          <a:latin typeface="+mn-lt"/>
                          <a:ea typeface="+mn-ea"/>
                          <a:cs typeface="+mn-cs"/>
                        </a:rPr>
                        <a:t>Student implements strategies that are </a:t>
                      </a:r>
                      <a:r>
                        <a:rPr kumimoji="0" lang="en-AU" sz="1600" b="1" u="none" strike="noStrike" kern="1200" cap="none" spc="0" normalizeH="0" baseline="0" dirty="0">
                          <a:ln>
                            <a:noFill/>
                          </a:ln>
                          <a:solidFill>
                            <a:prstClr val="black"/>
                          </a:solidFill>
                          <a:effectLst/>
                          <a:uLnTx/>
                          <a:uFillTx/>
                          <a:latin typeface="+mn-lt"/>
                          <a:ea typeface="+mn-ea"/>
                          <a:cs typeface="+mn-cs"/>
                        </a:rPr>
                        <a:t>mostly relevant </a:t>
                      </a:r>
                      <a:r>
                        <a:rPr kumimoji="0" lang="en-AU" sz="1600" b="0" u="none" strike="noStrike" kern="1200" cap="none" spc="0" normalizeH="0" baseline="0" dirty="0">
                          <a:ln>
                            <a:noFill/>
                          </a:ln>
                          <a:solidFill>
                            <a:prstClr val="black"/>
                          </a:solidFill>
                          <a:effectLst/>
                          <a:uLnTx/>
                          <a:uFillTx/>
                          <a:latin typeface="+mn-lt"/>
                          <a:ea typeface="+mn-ea"/>
                          <a:cs typeface="+mn-cs"/>
                        </a:rPr>
                        <a:t>to improving participation/performance in the physical activity. There may be evidence of the participation/performance used when planning strategies. Limited changes or modifications to strategies are made.</a:t>
                      </a:r>
                    </a:p>
                  </a:txBody>
                  <a:tcPr anchor="ctr"/>
                </a:tc>
                <a:extLst>
                  <a:ext uri="{0D108BD9-81ED-4DB2-BD59-A6C34878D82A}">
                    <a16:rowId xmlns:a16="http://schemas.microsoft.com/office/drawing/2014/main" val="1266043509"/>
                  </a:ext>
                </a:extLst>
              </a:tr>
              <a:tr h="771358">
                <a:tc>
                  <a:txBody>
                    <a:bodyPr/>
                    <a:lstStyle/>
                    <a:p>
                      <a:pPr algn="ctr"/>
                      <a:r>
                        <a:rPr lang="en-AU" sz="1800" b="1" kern="1200" dirty="0">
                          <a:solidFill>
                            <a:schemeClr val="dk1"/>
                          </a:solidFill>
                          <a:effectLst/>
                        </a:rPr>
                        <a:t>E</a:t>
                      </a:r>
                      <a:endParaRPr lang="en-AU" sz="1800" b="1" kern="1200" dirty="0">
                        <a:solidFill>
                          <a:schemeClr val="dk1"/>
                        </a:solidFill>
                        <a:effectLst/>
                        <a:latin typeface="+mn-lt"/>
                        <a:ea typeface="+mn-ea"/>
                        <a:cs typeface="+mn-cs"/>
                      </a:endParaRPr>
                    </a:p>
                  </a:txBody>
                  <a:tcPr anchor="ctr"/>
                </a:tc>
                <a:tc>
                  <a:txBody>
                    <a:bodyPr/>
                    <a:lstStyle/>
                    <a:p>
                      <a:pPr algn="ctr"/>
                      <a:r>
                        <a:rPr lang="en-AU" sz="1800" b="1" kern="1200" dirty="0">
                          <a:solidFill>
                            <a:schemeClr val="dk1"/>
                          </a:solidFill>
                          <a:effectLst/>
                        </a:rPr>
                        <a:t>Attempted</a:t>
                      </a:r>
                      <a:r>
                        <a:rPr lang="en-AU" sz="1800" kern="1200" dirty="0">
                          <a:solidFill>
                            <a:schemeClr val="dk1"/>
                          </a:solidFill>
                          <a:effectLst/>
                        </a:rPr>
                        <a:t> application </a:t>
                      </a:r>
                      <a:r>
                        <a:rPr lang="en-AU" sz="1800" b="0" kern="1200" dirty="0">
                          <a:solidFill>
                            <a:schemeClr val="dk1"/>
                          </a:solidFill>
                          <a:effectLst/>
                        </a:rPr>
                        <a:t>and implementation</a:t>
                      </a:r>
                      <a:endParaRPr lang="en-AU" sz="1800" kern="1200" dirty="0">
                        <a:solidFill>
                          <a:schemeClr val="dk1"/>
                        </a:solidFill>
                        <a:effectLst/>
                        <a:latin typeface="+mn-lt"/>
                        <a:ea typeface="+mn-ea"/>
                        <a:cs typeface="+mn-cs"/>
                      </a:endParaRPr>
                    </a:p>
                  </a:txBody>
                  <a:tcPr anchor="ctr"/>
                </a:tc>
                <a:tc>
                  <a:txBody>
                    <a:bodyPr/>
                    <a:lstStyle/>
                    <a:p>
                      <a:r>
                        <a:rPr kumimoji="0" lang="en-AU" sz="1600" b="0" u="none" strike="noStrike" kern="1200" cap="none" spc="0" normalizeH="0" baseline="0" dirty="0">
                          <a:ln>
                            <a:noFill/>
                          </a:ln>
                          <a:solidFill>
                            <a:prstClr val="black"/>
                          </a:solidFill>
                          <a:effectLst/>
                          <a:uLnTx/>
                          <a:uFillTx/>
                          <a:latin typeface="+mn-lt"/>
                          <a:ea typeface="+mn-ea"/>
                          <a:cs typeface="+mn-cs"/>
                        </a:rPr>
                        <a:t>Student </a:t>
                      </a:r>
                      <a:r>
                        <a:rPr kumimoji="0" lang="en-AU" sz="1600" b="1" u="none" strike="noStrike" kern="1200" cap="none" spc="0" normalizeH="0" baseline="0" dirty="0">
                          <a:ln>
                            <a:noFill/>
                          </a:ln>
                          <a:solidFill>
                            <a:prstClr val="black"/>
                          </a:solidFill>
                          <a:effectLst/>
                          <a:uLnTx/>
                          <a:uFillTx/>
                          <a:latin typeface="+mn-lt"/>
                          <a:ea typeface="+mn-ea"/>
                          <a:cs typeface="+mn-cs"/>
                        </a:rPr>
                        <a:t>identifies</a:t>
                      </a:r>
                      <a:r>
                        <a:rPr kumimoji="0" lang="en-AU" sz="1600" b="0" u="none" strike="noStrike" kern="1200" cap="none" spc="0" normalizeH="0" baseline="0" dirty="0">
                          <a:ln>
                            <a:noFill/>
                          </a:ln>
                          <a:solidFill>
                            <a:prstClr val="black"/>
                          </a:solidFill>
                          <a:effectLst/>
                          <a:uLnTx/>
                          <a:uFillTx/>
                          <a:latin typeface="+mn-lt"/>
                          <a:ea typeface="+mn-ea"/>
                          <a:cs typeface="+mn-cs"/>
                        </a:rPr>
                        <a:t> the strategies they are implementing. There may be some links to the physical activity and/or participant. </a:t>
                      </a:r>
                    </a:p>
                  </a:txBody>
                  <a:tcPr anchor="ctr"/>
                </a:tc>
                <a:extLst>
                  <a:ext uri="{0D108BD9-81ED-4DB2-BD59-A6C34878D82A}">
                    <a16:rowId xmlns:a16="http://schemas.microsoft.com/office/drawing/2014/main" val="3081030576"/>
                  </a:ext>
                </a:extLst>
              </a:tr>
            </a:tbl>
          </a:graphicData>
        </a:graphic>
      </p:graphicFrame>
      <p:sp>
        <p:nvSpPr>
          <p:cNvPr id="3" name="TextBox 2">
            <a:extLst>
              <a:ext uri="{FF2B5EF4-FFF2-40B4-BE49-F238E27FC236}">
                <a16:creationId xmlns:a16="http://schemas.microsoft.com/office/drawing/2014/main" id="{5EC3319D-682E-4394-BA69-80BF1D9973BA}"/>
              </a:ext>
            </a:extLst>
          </p:cNvPr>
          <p:cNvSpPr txBox="1"/>
          <p:nvPr/>
        </p:nvSpPr>
        <p:spPr>
          <a:xfrm>
            <a:off x="136235" y="106891"/>
            <a:ext cx="11919528" cy="369332"/>
          </a:xfrm>
          <a:prstGeom prst="rect">
            <a:avLst/>
          </a:prstGeom>
          <a:noFill/>
        </p:spPr>
        <p:txBody>
          <a:bodyPr wrap="square">
            <a:spAutoFit/>
          </a:bodyPr>
          <a:lstStyle/>
          <a:p>
            <a:pPr>
              <a:spcAft>
                <a:spcPts val="600"/>
              </a:spcAft>
            </a:pPr>
            <a:r>
              <a:rPr lang="en-AU" sz="1800" dirty="0">
                <a:effectLst/>
              </a:rPr>
              <a:t>A3: Application of evidence to inform the implementation of strategies for participation and/or performance improvement.</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980654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5">
            <a:extLst>
              <a:ext uri="{FF2B5EF4-FFF2-40B4-BE49-F238E27FC236}">
                <a16:creationId xmlns:a16="http://schemas.microsoft.com/office/drawing/2014/main" id="{B14A3DA9-3125-4E14-9FED-65668E3F151A}"/>
              </a:ext>
            </a:extLst>
          </p:cNvPr>
          <p:cNvGraphicFramePr>
            <a:graphicFrameLocks/>
          </p:cNvGraphicFramePr>
          <p:nvPr>
            <p:extLst>
              <p:ext uri="{D42A27DB-BD31-4B8C-83A1-F6EECF244321}">
                <p14:modId xmlns:p14="http://schemas.microsoft.com/office/powerpoint/2010/main" val="3872626242"/>
              </p:ext>
            </p:extLst>
          </p:nvPr>
        </p:nvGraphicFramePr>
        <p:xfrm>
          <a:off x="136800" y="576000"/>
          <a:ext cx="11919529" cy="6076615"/>
        </p:xfrm>
        <a:graphic>
          <a:graphicData uri="http://schemas.openxmlformats.org/drawingml/2006/table">
            <a:tbl>
              <a:tblPr firstRow="1" bandRow="1">
                <a:tableStyleId>{93296810-A885-4BE3-A3E7-6D5BEEA58F35}</a:tableStyleId>
              </a:tblPr>
              <a:tblGrid>
                <a:gridCol w="653060">
                  <a:extLst>
                    <a:ext uri="{9D8B030D-6E8A-4147-A177-3AD203B41FA5}">
                      <a16:colId xmlns:a16="http://schemas.microsoft.com/office/drawing/2014/main" val="2729031686"/>
                    </a:ext>
                  </a:extLst>
                </a:gridCol>
                <a:gridCol w="2488078">
                  <a:extLst>
                    <a:ext uri="{9D8B030D-6E8A-4147-A177-3AD203B41FA5}">
                      <a16:colId xmlns:a16="http://schemas.microsoft.com/office/drawing/2014/main" val="1098426247"/>
                    </a:ext>
                  </a:extLst>
                </a:gridCol>
                <a:gridCol w="8778391">
                  <a:extLst>
                    <a:ext uri="{9D8B030D-6E8A-4147-A177-3AD203B41FA5}">
                      <a16:colId xmlns:a16="http://schemas.microsoft.com/office/drawing/2014/main" val="2588976099"/>
                    </a:ext>
                  </a:extLst>
                </a:gridCol>
              </a:tblGrid>
              <a:tr h="789072">
                <a:tc>
                  <a:txBody>
                    <a:bodyPr/>
                    <a:lstStyle/>
                    <a:p>
                      <a:pPr algn="ctr"/>
                      <a:r>
                        <a:rPr lang="en-AU" sz="1800" b="1" kern="1200" dirty="0">
                          <a:solidFill>
                            <a:schemeClr val="lt1"/>
                          </a:solidFill>
                          <a:effectLst/>
                        </a:rPr>
                        <a:t>A4</a:t>
                      </a:r>
                      <a:endParaRPr lang="en-AU" sz="1800" b="1" kern="1200" dirty="0">
                        <a:solidFill>
                          <a:schemeClr val="lt1"/>
                        </a:solidFill>
                        <a:effectLst/>
                        <a:latin typeface="+mn-lt"/>
                        <a:ea typeface="+mn-ea"/>
                        <a:cs typeface="+mn-cs"/>
                      </a:endParaRPr>
                    </a:p>
                  </a:txBody>
                  <a:tcPr anchor="ctr"/>
                </a:tc>
                <a:tc>
                  <a:txBody>
                    <a:bodyPr/>
                    <a:lstStyle/>
                    <a:p>
                      <a:pPr algn="ctr"/>
                      <a:r>
                        <a:rPr lang="en-AU" sz="1800" b="1" kern="1200" dirty="0">
                          <a:solidFill>
                            <a:schemeClr val="lt1"/>
                          </a:solidFill>
                          <a:effectLst/>
                        </a:rPr>
                        <a:t>Performance Standard</a:t>
                      </a:r>
                      <a:endParaRPr lang="en-AU" sz="1800" b="1" kern="1200" dirty="0">
                        <a:solidFill>
                          <a:schemeClr val="lt1"/>
                        </a:solidFill>
                        <a:effectLst/>
                        <a:latin typeface="+mn-lt"/>
                        <a:ea typeface="+mn-ea"/>
                        <a:cs typeface="+mn-cs"/>
                      </a:endParaRPr>
                    </a:p>
                  </a:txBody>
                  <a:tcPr anchor="ctr"/>
                </a:tc>
                <a:tc>
                  <a:txBody>
                    <a:bodyPr/>
                    <a:lstStyle/>
                    <a:p>
                      <a:pPr algn="l"/>
                      <a:r>
                        <a:rPr lang="en-AU" sz="1800" b="1" kern="1200" dirty="0">
                          <a:solidFill>
                            <a:schemeClr val="lt1"/>
                          </a:solidFill>
                          <a:effectLst/>
                        </a:rPr>
                        <a:t>Some examples of how students may demonstrate this</a:t>
                      </a:r>
                      <a:endParaRPr lang="en-AU" sz="1800" b="1" kern="1200" dirty="0">
                        <a:solidFill>
                          <a:schemeClr val="lt1"/>
                        </a:solidFill>
                        <a:effectLst/>
                        <a:latin typeface="+mn-lt"/>
                        <a:ea typeface="+mn-ea"/>
                        <a:cs typeface="+mn-cs"/>
                      </a:endParaRPr>
                    </a:p>
                  </a:txBody>
                  <a:tcPr anchor="ctr"/>
                </a:tc>
                <a:extLst>
                  <a:ext uri="{0D108BD9-81ED-4DB2-BD59-A6C34878D82A}">
                    <a16:rowId xmlns:a16="http://schemas.microsoft.com/office/drawing/2014/main" val="418659291"/>
                  </a:ext>
                </a:extLst>
              </a:tr>
              <a:tr h="1348603">
                <a:tc>
                  <a:txBody>
                    <a:bodyPr/>
                    <a:lstStyle/>
                    <a:p>
                      <a:pPr algn="ctr"/>
                      <a:r>
                        <a:rPr lang="en-AU" sz="1800" b="1" kern="1200" dirty="0">
                          <a:solidFill>
                            <a:schemeClr val="dk1"/>
                          </a:solidFill>
                          <a:effectLst/>
                        </a:rPr>
                        <a:t>A</a:t>
                      </a:r>
                      <a:endParaRPr lang="en-AU" sz="1800" b="1" kern="1200" dirty="0">
                        <a:solidFill>
                          <a:schemeClr val="dk1"/>
                        </a:solidFill>
                        <a:effectLst/>
                        <a:latin typeface="+mn-lt"/>
                        <a:ea typeface="+mn-ea"/>
                        <a:cs typeface="+mn-cs"/>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800" b="1" kern="1200" dirty="0">
                          <a:solidFill>
                            <a:schemeClr val="dk1"/>
                          </a:solidFill>
                          <a:effectLst/>
                        </a:rPr>
                        <a:t>Highly effective </a:t>
                      </a:r>
                      <a:br>
                        <a:rPr lang="en-AU" sz="1800" b="1" kern="1200" dirty="0">
                          <a:solidFill>
                            <a:schemeClr val="dk1"/>
                          </a:solidFill>
                          <a:effectLst/>
                        </a:rPr>
                      </a:br>
                      <a:r>
                        <a:rPr lang="en-AU" sz="1800" kern="1200" dirty="0">
                          <a:solidFill>
                            <a:schemeClr val="dk1"/>
                          </a:solidFill>
                          <a:effectLst/>
                        </a:rPr>
                        <a:t>and </a:t>
                      </a:r>
                      <a:r>
                        <a:rPr lang="en-AU" sz="1800" b="1" kern="1200" dirty="0">
                          <a:solidFill>
                            <a:schemeClr val="dk1"/>
                          </a:solidFill>
                          <a:effectLst/>
                        </a:rPr>
                        <a:t>accurate</a:t>
                      </a:r>
                      <a:endParaRPr lang="en-AU" sz="1800" b="1" kern="1200" dirty="0">
                        <a:solidFill>
                          <a:schemeClr val="dk1"/>
                        </a:solidFill>
                        <a:effectLst/>
                        <a:latin typeface="+mn-lt"/>
                        <a:ea typeface="+mn-ea"/>
                        <a:cs typeface="+mn-cs"/>
                      </a:endParaRPr>
                    </a:p>
                  </a:txBody>
                  <a:tcPr anchor="ctr"/>
                </a:tc>
                <a:tc>
                  <a:txBody>
                    <a:bodyPr/>
                    <a:lstStyle/>
                    <a:p>
                      <a:r>
                        <a:rPr kumimoji="0" lang="en-AU" sz="1600" b="0" i="0" u="none" strike="noStrike" kern="1200" cap="none" spc="0" normalizeH="0" baseline="0" dirty="0">
                          <a:ln>
                            <a:noFill/>
                          </a:ln>
                          <a:solidFill>
                            <a:prstClr val="black"/>
                          </a:solidFill>
                          <a:effectLst/>
                          <a:uLnTx/>
                          <a:uFillTx/>
                          <a:latin typeface="Calibri" panose="020F0502020204030204" pitchFamily="34" charset="0"/>
                          <a:cs typeface="Times New Roman" panose="02020603050405020304" pitchFamily="18" charset="0"/>
                        </a:rPr>
                        <a:t>Student uses terminology from the Focus Areas that is </a:t>
                      </a:r>
                      <a:r>
                        <a:rPr kumimoji="0" lang="en-AU" sz="1600" b="1" i="0" u="none" strike="noStrike" kern="1200" cap="none" spc="0" normalizeH="0" baseline="0" dirty="0">
                          <a:ln>
                            <a:noFill/>
                          </a:ln>
                          <a:solidFill>
                            <a:prstClr val="black"/>
                          </a:solidFill>
                          <a:effectLst/>
                          <a:uLnTx/>
                          <a:uFillTx/>
                          <a:latin typeface="Calibri" panose="020F0502020204030204" pitchFamily="34" charset="0"/>
                          <a:cs typeface="Times New Roman" panose="02020603050405020304" pitchFamily="18" charset="0"/>
                        </a:rPr>
                        <a:t>consistently correct and relevant </a:t>
                      </a:r>
                      <a:r>
                        <a:rPr kumimoji="0" lang="en-AU" sz="1600" b="0" i="0" u="none" strike="noStrike" kern="1200" cap="none" spc="0" normalizeH="0" baseline="0" dirty="0">
                          <a:ln>
                            <a:noFill/>
                          </a:ln>
                          <a:solidFill>
                            <a:prstClr val="black"/>
                          </a:solidFill>
                          <a:effectLst/>
                          <a:uLnTx/>
                          <a:uFillTx/>
                          <a:latin typeface="Calibri" panose="020F0502020204030204" pitchFamily="34" charset="0"/>
                          <a:cs typeface="Times New Roman" panose="02020603050405020304" pitchFamily="18" charset="0"/>
                        </a:rPr>
                        <a:t>for the context in which it is used. Where there is opportunity to use terminology, the student does so. Terminology is </a:t>
                      </a:r>
                      <a:r>
                        <a:rPr kumimoji="0" lang="en-AU" sz="1600" b="1" i="0" u="none" strike="noStrike" kern="1200" cap="none" spc="0" normalizeH="0" baseline="0" dirty="0">
                          <a:ln>
                            <a:noFill/>
                          </a:ln>
                          <a:solidFill>
                            <a:prstClr val="black"/>
                          </a:solidFill>
                          <a:effectLst/>
                          <a:uLnTx/>
                          <a:uFillTx/>
                          <a:latin typeface="Calibri" panose="020F0502020204030204" pitchFamily="34" charset="0"/>
                          <a:cs typeface="Times New Roman" panose="02020603050405020304" pitchFamily="18" charset="0"/>
                        </a:rPr>
                        <a:t>accurate according to the specific Key Idea </a:t>
                      </a:r>
                      <a:r>
                        <a:rPr kumimoji="0" lang="en-AU" sz="1600" b="0" i="0" u="none" strike="noStrike" kern="1200" cap="none" spc="0" normalizeH="0" baseline="0" dirty="0">
                          <a:ln>
                            <a:noFill/>
                          </a:ln>
                          <a:solidFill>
                            <a:prstClr val="black"/>
                          </a:solidFill>
                          <a:effectLst/>
                          <a:uLnTx/>
                          <a:uFillTx/>
                          <a:latin typeface="Calibri" panose="020F0502020204030204" pitchFamily="34" charset="0"/>
                          <a:cs typeface="Times New Roman" panose="02020603050405020304" pitchFamily="18" charset="0"/>
                        </a:rPr>
                        <a:t>being applied. The use of terminology is </a:t>
                      </a:r>
                      <a:r>
                        <a:rPr kumimoji="0" lang="en-AU" sz="1600" b="1" i="0" u="none" strike="noStrike" kern="1200" cap="none" spc="0" normalizeH="0" baseline="0" dirty="0">
                          <a:ln>
                            <a:noFill/>
                          </a:ln>
                          <a:solidFill>
                            <a:prstClr val="black"/>
                          </a:solidFill>
                          <a:effectLst/>
                          <a:uLnTx/>
                          <a:uFillTx/>
                          <a:latin typeface="Calibri" panose="020F0502020204030204" pitchFamily="34" charset="0"/>
                          <a:cs typeface="Times New Roman" panose="02020603050405020304" pitchFamily="18" charset="0"/>
                        </a:rPr>
                        <a:t>sophisticated</a:t>
                      </a:r>
                      <a:r>
                        <a:rPr kumimoji="0" lang="en-AU" sz="1600" b="0" i="0" u="none" strike="noStrike" kern="1200" cap="none" spc="0" normalizeH="0" baseline="0" dirty="0">
                          <a:ln>
                            <a:noFill/>
                          </a:ln>
                          <a:solidFill>
                            <a:prstClr val="black"/>
                          </a:solidFill>
                          <a:effectLst/>
                          <a:uLnTx/>
                          <a:uFillTx/>
                          <a:latin typeface="Calibri" panose="020F0502020204030204" pitchFamily="34" charset="0"/>
                          <a:cs typeface="Times New Roman" panose="02020603050405020304" pitchFamily="18" charset="0"/>
                        </a:rPr>
                        <a:t> in relation to its subject-specificity, by </a:t>
                      </a:r>
                      <a:r>
                        <a:rPr kumimoji="0" lang="en-AU" sz="1600" b="1" i="0" u="none" strike="noStrike" kern="1200" cap="none" spc="0" normalizeH="0" baseline="0" dirty="0">
                          <a:ln>
                            <a:noFill/>
                          </a:ln>
                          <a:solidFill>
                            <a:prstClr val="black"/>
                          </a:solidFill>
                          <a:effectLst/>
                          <a:uLnTx/>
                          <a:uFillTx/>
                          <a:latin typeface="Calibri" panose="020F0502020204030204" pitchFamily="34" charset="0"/>
                          <a:cs typeface="Times New Roman" panose="02020603050405020304" pitchFamily="18" charset="0"/>
                        </a:rPr>
                        <a:t>adding depth</a:t>
                      </a:r>
                      <a:r>
                        <a:rPr kumimoji="0" lang="en-AU" sz="1600" b="0" i="0" u="none" strike="noStrike" kern="1200" cap="none" spc="0" normalizeH="0" baseline="0" dirty="0">
                          <a:ln>
                            <a:noFill/>
                          </a:ln>
                          <a:solidFill>
                            <a:prstClr val="black"/>
                          </a:solidFill>
                          <a:effectLst/>
                          <a:uLnTx/>
                          <a:uFillTx/>
                          <a:latin typeface="Calibri" panose="020F0502020204030204" pitchFamily="34" charset="0"/>
                          <a:cs typeface="Times New Roman" panose="02020603050405020304" pitchFamily="18" charset="0"/>
                        </a:rPr>
                        <a:t> to the meaning/understanding/application/evaluation of participation/performance within physical activity that the student is communicating.</a:t>
                      </a:r>
                    </a:p>
                  </a:txBody>
                  <a:tcPr anchor="ctr"/>
                </a:tc>
                <a:extLst>
                  <a:ext uri="{0D108BD9-81ED-4DB2-BD59-A6C34878D82A}">
                    <a16:rowId xmlns:a16="http://schemas.microsoft.com/office/drawing/2014/main" val="3006862806"/>
                  </a:ext>
                </a:extLst>
              </a:tr>
              <a:tr h="1175883">
                <a:tc>
                  <a:txBody>
                    <a:bodyPr/>
                    <a:lstStyle/>
                    <a:p>
                      <a:pPr algn="ctr"/>
                      <a:r>
                        <a:rPr lang="en-AU" sz="1800" b="1" kern="1200" dirty="0">
                          <a:solidFill>
                            <a:schemeClr val="dk1"/>
                          </a:solidFill>
                          <a:effectLst/>
                        </a:rPr>
                        <a:t>B</a:t>
                      </a:r>
                      <a:endParaRPr lang="en-AU" sz="1800" b="1" kern="1200" dirty="0">
                        <a:solidFill>
                          <a:schemeClr val="dk1"/>
                        </a:solidFill>
                        <a:effectLst/>
                        <a:latin typeface="+mn-lt"/>
                        <a:ea typeface="+mn-ea"/>
                        <a:cs typeface="+mn-cs"/>
                      </a:endParaRPr>
                    </a:p>
                  </a:txBody>
                  <a:tcPr anchor="ctr"/>
                </a:tc>
                <a:tc>
                  <a:txBody>
                    <a:bodyPr/>
                    <a:lstStyle/>
                    <a:p>
                      <a:pPr algn="ctr"/>
                      <a:r>
                        <a:rPr lang="en-AU" sz="1800" b="1" kern="1200" dirty="0">
                          <a:solidFill>
                            <a:schemeClr val="dk1"/>
                          </a:solidFill>
                          <a:effectLst/>
                        </a:rPr>
                        <a:t>Mostly effective</a:t>
                      </a:r>
                      <a:r>
                        <a:rPr lang="en-AU" sz="1800" kern="1200" dirty="0">
                          <a:solidFill>
                            <a:schemeClr val="dk1"/>
                          </a:solidFill>
                          <a:effectLst/>
                        </a:rPr>
                        <a:t> </a:t>
                      </a:r>
                      <a:br>
                        <a:rPr lang="en-AU" sz="1800" kern="1200" dirty="0">
                          <a:solidFill>
                            <a:schemeClr val="dk1"/>
                          </a:solidFill>
                          <a:effectLst/>
                        </a:rPr>
                      </a:br>
                      <a:r>
                        <a:rPr lang="en-AU" sz="1800" kern="1200" dirty="0">
                          <a:solidFill>
                            <a:schemeClr val="dk1"/>
                          </a:solidFill>
                          <a:effectLst/>
                        </a:rPr>
                        <a:t>and </a:t>
                      </a:r>
                      <a:r>
                        <a:rPr lang="en-AU" sz="1800" b="1" kern="1200" dirty="0">
                          <a:solidFill>
                            <a:schemeClr val="dk1"/>
                          </a:solidFill>
                          <a:effectLst/>
                        </a:rPr>
                        <a:t>accurate</a:t>
                      </a:r>
                      <a:endParaRPr lang="en-AU" sz="1800" b="1" kern="1200" dirty="0">
                        <a:solidFill>
                          <a:schemeClr val="dk1"/>
                        </a:solidFill>
                        <a:effectLst/>
                        <a:latin typeface="+mn-lt"/>
                        <a:ea typeface="+mn-ea"/>
                        <a:cs typeface="+mn-cs"/>
                      </a:endParaRPr>
                    </a:p>
                  </a:txBody>
                  <a:tcPr anchor="ctr"/>
                </a:tc>
                <a:tc>
                  <a:txBody>
                    <a:bodyPr/>
                    <a:lstStyle/>
                    <a:p>
                      <a:r>
                        <a:rPr kumimoji="0" lang="en-AU" sz="1600" b="0" i="0" u="none" strike="noStrike" kern="1200" cap="none" spc="0" normalizeH="0" baseline="0" dirty="0">
                          <a:ln>
                            <a:noFill/>
                          </a:ln>
                          <a:solidFill>
                            <a:prstClr val="black"/>
                          </a:solidFill>
                          <a:effectLst/>
                          <a:uLnTx/>
                          <a:uFillTx/>
                          <a:latin typeface="Calibri" panose="020F0502020204030204" pitchFamily="34" charset="0"/>
                          <a:cs typeface="Times New Roman" panose="02020603050405020304" pitchFamily="18" charset="0"/>
                        </a:rPr>
                        <a:t>Student uses terminology from the Focus Areas that is </a:t>
                      </a:r>
                      <a:r>
                        <a:rPr kumimoji="0" lang="en-AU" sz="1600" b="1" i="0" u="none" strike="noStrike" kern="1200" cap="none" spc="0" normalizeH="0" baseline="0" dirty="0">
                          <a:ln>
                            <a:noFill/>
                          </a:ln>
                          <a:solidFill>
                            <a:prstClr val="black"/>
                          </a:solidFill>
                          <a:effectLst/>
                          <a:uLnTx/>
                          <a:uFillTx/>
                          <a:latin typeface="Calibri" panose="020F0502020204030204" pitchFamily="34" charset="0"/>
                          <a:cs typeface="Times New Roman" panose="02020603050405020304" pitchFamily="18" charset="0"/>
                        </a:rPr>
                        <a:t>consistently correct and relevant </a:t>
                      </a:r>
                      <a:r>
                        <a:rPr kumimoji="0" lang="en-AU" sz="1600" b="0" i="0" u="none" strike="noStrike" kern="1200" cap="none" spc="0" normalizeH="0" baseline="0" dirty="0">
                          <a:ln>
                            <a:noFill/>
                          </a:ln>
                          <a:solidFill>
                            <a:prstClr val="black"/>
                          </a:solidFill>
                          <a:effectLst/>
                          <a:uLnTx/>
                          <a:uFillTx/>
                          <a:latin typeface="Calibri" panose="020F0502020204030204" pitchFamily="34" charset="0"/>
                          <a:cs typeface="Times New Roman" panose="02020603050405020304" pitchFamily="18" charset="0"/>
                        </a:rPr>
                        <a:t>for the context in which it is used. Where there is opportunity to use terminology, the student does so the majority of the time. The use of terminology </a:t>
                      </a:r>
                      <a:r>
                        <a:rPr kumimoji="0" lang="en-AU" sz="1600" b="1" i="0" u="none" strike="noStrike" kern="1200" cap="none" spc="0" normalizeH="0" baseline="0" dirty="0">
                          <a:ln>
                            <a:noFill/>
                          </a:ln>
                          <a:solidFill>
                            <a:prstClr val="black"/>
                          </a:solidFill>
                          <a:effectLst/>
                          <a:uLnTx/>
                          <a:uFillTx/>
                          <a:latin typeface="Calibri" panose="020F0502020204030204" pitchFamily="34" charset="0"/>
                          <a:cs typeface="Times New Roman" panose="02020603050405020304" pitchFamily="18" charset="0"/>
                        </a:rPr>
                        <a:t>contributes</a:t>
                      </a:r>
                      <a:r>
                        <a:rPr kumimoji="0" lang="en-AU" sz="1600" b="0" i="0" u="none" strike="noStrike" kern="1200" cap="none" spc="0" normalizeH="0" baseline="0" dirty="0">
                          <a:ln>
                            <a:noFill/>
                          </a:ln>
                          <a:solidFill>
                            <a:prstClr val="black"/>
                          </a:solidFill>
                          <a:effectLst/>
                          <a:uLnTx/>
                          <a:uFillTx/>
                          <a:latin typeface="Calibri" panose="020F0502020204030204" pitchFamily="34" charset="0"/>
                          <a:cs typeface="Times New Roman" panose="02020603050405020304" pitchFamily="18" charset="0"/>
                        </a:rPr>
                        <a:t> to the meaning/understanding/application/evaluation of participation/performance within physical activity that the student is communicating.</a:t>
                      </a:r>
                    </a:p>
                  </a:txBody>
                  <a:tcPr anchor="ctr"/>
                </a:tc>
                <a:extLst>
                  <a:ext uri="{0D108BD9-81ED-4DB2-BD59-A6C34878D82A}">
                    <a16:rowId xmlns:a16="http://schemas.microsoft.com/office/drawing/2014/main" val="279734385"/>
                  </a:ext>
                </a:extLst>
              </a:tr>
              <a:tr h="794806">
                <a:tc>
                  <a:txBody>
                    <a:bodyPr/>
                    <a:lstStyle/>
                    <a:p>
                      <a:pPr algn="ctr"/>
                      <a:r>
                        <a:rPr lang="en-AU" sz="1800" b="1" kern="1200" dirty="0">
                          <a:solidFill>
                            <a:schemeClr val="dk1"/>
                          </a:solidFill>
                          <a:effectLst/>
                        </a:rPr>
                        <a:t>C</a:t>
                      </a:r>
                      <a:endParaRPr lang="en-AU" sz="1800" b="1" kern="1200" dirty="0">
                        <a:solidFill>
                          <a:schemeClr val="dk1"/>
                        </a:solidFill>
                        <a:effectLst/>
                        <a:latin typeface="+mn-lt"/>
                        <a:ea typeface="+mn-ea"/>
                        <a:cs typeface="+mn-cs"/>
                      </a:endParaRPr>
                    </a:p>
                  </a:txBody>
                  <a:tcPr anchor="ctr"/>
                </a:tc>
                <a:tc>
                  <a:txBody>
                    <a:bodyPr/>
                    <a:lstStyle/>
                    <a:p>
                      <a:pPr algn="ctr"/>
                      <a:r>
                        <a:rPr lang="en-AU" sz="1800" b="1" kern="1200" dirty="0">
                          <a:solidFill>
                            <a:schemeClr val="dk1"/>
                          </a:solidFill>
                          <a:effectLst/>
                        </a:rPr>
                        <a:t>Generally effective </a:t>
                      </a:r>
                    </a:p>
                    <a:p>
                      <a:pPr algn="ctr"/>
                      <a:r>
                        <a:rPr lang="en-AU" sz="1800" b="0" kern="1200" dirty="0">
                          <a:solidFill>
                            <a:schemeClr val="dk1"/>
                          </a:solidFill>
                          <a:effectLst/>
                        </a:rPr>
                        <a:t>use of</a:t>
                      </a:r>
                      <a:endParaRPr lang="en-AU" sz="1800" b="1" kern="1200" dirty="0">
                        <a:solidFill>
                          <a:schemeClr val="dk1"/>
                        </a:solidFill>
                        <a:effectLst/>
                        <a:latin typeface="+mn-lt"/>
                        <a:ea typeface="+mn-ea"/>
                        <a:cs typeface="+mn-cs"/>
                      </a:endParaRP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AU" sz="1600" b="0" i="0" u="none" strike="noStrike" kern="1200" cap="none" spc="0" normalizeH="0" baseline="0" dirty="0">
                          <a:ln>
                            <a:noFill/>
                          </a:ln>
                          <a:solidFill>
                            <a:prstClr val="black"/>
                          </a:solidFill>
                          <a:effectLst/>
                          <a:uLnTx/>
                          <a:uFillTx/>
                          <a:latin typeface="Calibri" panose="020F0502020204030204" pitchFamily="34" charset="0"/>
                          <a:cs typeface="Times New Roman" panose="02020603050405020304" pitchFamily="18" charset="0"/>
                        </a:rPr>
                        <a:t>Student uses terminology from the Focus Areas that is </a:t>
                      </a:r>
                      <a:r>
                        <a:rPr kumimoji="0" lang="en-AU" sz="1600" b="1" i="0" u="none" strike="noStrike" kern="1200" cap="none" spc="0" normalizeH="0" baseline="0" dirty="0">
                          <a:ln>
                            <a:noFill/>
                          </a:ln>
                          <a:solidFill>
                            <a:prstClr val="black"/>
                          </a:solidFill>
                          <a:effectLst/>
                          <a:uLnTx/>
                          <a:uFillTx/>
                          <a:latin typeface="Calibri" panose="020F0502020204030204" pitchFamily="34" charset="0"/>
                          <a:cs typeface="Times New Roman" panose="02020603050405020304" pitchFamily="18" charset="0"/>
                        </a:rPr>
                        <a:t>mostly correct and relevant </a:t>
                      </a:r>
                      <a:r>
                        <a:rPr kumimoji="0" lang="en-AU" sz="1600" b="0" i="0" u="none" strike="noStrike" kern="1200" cap="none" spc="0" normalizeH="0" baseline="0" dirty="0">
                          <a:ln>
                            <a:noFill/>
                          </a:ln>
                          <a:solidFill>
                            <a:prstClr val="black"/>
                          </a:solidFill>
                          <a:effectLst/>
                          <a:uLnTx/>
                          <a:uFillTx/>
                          <a:latin typeface="Calibri" panose="020F0502020204030204" pitchFamily="34" charset="0"/>
                          <a:cs typeface="Times New Roman" panose="02020603050405020304" pitchFamily="18" charset="0"/>
                        </a:rPr>
                        <a:t>for the context in which it is used to communicate about the physical activity participation/performance. There may be a few errors in the way terminology is used or there may be times where general language is used when subject-specific terminology would have been appropriate.</a:t>
                      </a:r>
                    </a:p>
                  </a:txBody>
                  <a:tcPr anchor="ctr"/>
                </a:tc>
                <a:extLst>
                  <a:ext uri="{0D108BD9-81ED-4DB2-BD59-A6C34878D82A}">
                    <a16:rowId xmlns:a16="http://schemas.microsoft.com/office/drawing/2014/main" val="3903777907"/>
                  </a:ext>
                </a:extLst>
              </a:tr>
              <a:tr h="767062">
                <a:tc>
                  <a:txBody>
                    <a:bodyPr/>
                    <a:lstStyle/>
                    <a:p>
                      <a:pPr algn="ctr"/>
                      <a:r>
                        <a:rPr lang="en-AU" sz="1800" b="1" kern="1200" dirty="0">
                          <a:solidFill>
                            <a:schemeClr val="dk1"/>
                          </a:solidFill>
                          <a:effectLst/>
                        </a:rPr>
                        <a:t>D</a:t>
                      </a:r>
                      <a:endParaRPr lang="en-AU" sz="1800" b="1" kern="1200" dirty="0">
                        <a:solidFill>
                          <a:schemeClr val="dk1"/>
                        </a:solidFill>
                        <a:effectLst/>
                        <a:latin typeface="+mn-lt"/>
                        <a:ea typeface="+mn-ea"/>
                        <a:cs typeface="+mn-cs"/>
                      </a:endParaRPr>
                    </a:p>
                  </a:txBody>
                  <a:tcPr anchor="ctr"/>
                </a:tc>
                <a:tc>
                  <a:txBody>
                    <a:bodyPr/>
                    <a:lstStyle/>
                    <a:p>
                      <a:pPr algn="ctr"/>
                      <a:r>
                        <a:rPr lang="en-AU" sz="1800" b="1" kern="1200" dirty="0">
                          <a:solidFill>
                            <a:schemeClr val="dk1"/>
                          </a:solidFill>
                          <a:effectLst/>
                        </a:rPr>
                        <a:t>Some</a:t>
                      </a:r>
                      <a:r>
                        <a:rPr lang="en-AU" sz="1800" kern="1200" dirty="0">
                          <a:solidFill>
                            <a:schemeClr val="dk1"/>
                          </a:solidFill>
                          <a:effectLst/>
                        </a:rPr>
                        <a:t> use of</a:t>
                      </a:r>
                      <a:endParaRPr lang="en-AU" sz="1800" kern="1200" dirty="0">
                        <a:solidFill>
                          <a:schemeClr val="dk1"/>
                        </a:solidFill>
                        <a:effectLst/>
                        <a:latin typeface="+mn-lt"/>
                        <a:ea typeface="+mn-ea"/>
                        <a:cs typeface="+mn-cs"/>
                      </a:endParaRPr>
                    </a:p>
                  </a:txBody>
                  <a:tcPr anchor="ctr"/>
                </a:tc>
                <a:tc>
                  <a:txBody>
                    <a:bodyPr/>
                    <a:lstStyle/>
                    <a:p>
                      <a:r>
                        <a:rPr kumimoji="0" lang="en-AU" sz="1600" b="0" u="none" strike="noStrike" kern="1200" cap="none" spc="0" normalizeH="0" baseline="0" dirty="0">
                          <a:ln>
                            <a:noFill/>
                          </a:ln>
                          <a:solidFill>
                            <a:prstClr val="black"/>
                          </a:solidFill>
                          <a:effectLst/>
                          <a:uLnTx/>
                          <a:uFillTx/>
                          <a:latin typeface="+mn-lt"/>
                          <a:ea typeface="+mn-ea"/>
                          <a:cs typeface="+mn-cs"/>
                        </a:rPr>
                        <a:t>Student uses </a:t>
                      </a:r>
                      <a:r>
                        <a:rPr kumimoji="0" lang="en-AU" sz="1600" b="1" u="none" strike="noStrike" kern="1200" cap="none" spc="0" normalizeH="0" baseline="0" dirty="0">
                          <a:ln>
                            <a:noFill/>
                          </a:ln>
                          <a:solidFill>
                            <a:prstClr val="black"/>
                          </a:solidFill>
                          <a:effectLst/>
                          <a:uLnTx/>
                          <a:uFillTx/>
                          <a:latin typeface="+mn-lt"/>
                          <a:ea typeface="+mn-ea"/>
                          <a:cs typeface="+mn-cs"/>
                        </a:rPr>
                        <a:t>some correct </a:t>
                      </a:r>
                      <a:r>
                        <a:rPr kumimoji="0" lang="en-AU" sz="1600" b="0" u="none" strike="noStrike" kern="1200" cap="none" spc="0" normalizeH="0" baseline="0" dirty="0">
                          <a:ln>
                            <a:noFill/>
                          </a:ln>
                          <a:solidFill>
                            <a:prstClr val="black"/>
                          </a:solidFill>
                          <a:effectLst/>
                          <a:uLnTx/>
                          <a:uFillTx/>
                          <a:latin typeface="+mn-lt"/>
                          <a:ea typeface="+mn-ea"/>
                          <a:cs typeface="+mn-cs"/>
                        </a:rPr>
                        <a:t>terminology from the Focus Areas to communicate about the physical activity participation/performance, however, there is a tendency toward using general language </a:t>
                      </a:r>
                      <a:r>
                        <a:rPr kumimoji="0" lang="en-AU" sz="1600" b="0" i="0" u="none" strike="noStrike" kern="1200" cap="none" spc="0" normalizeH="0" baseline="0" dirty="0">
                          <a:ln>
                            <a:noFill/>
                          </a:ln>
                          <a:solidFill>
                            <a:prstClr val="black"/>
                          </a:solidFill>
                          <a:effectLst/>
                          <a:uLnTx/>
                          <a:uFillTx/>
                          <a:latin typeface="Calibri" panose="020F0502020204030204" pitchFamily="34" charset="0"/>
                          <a:cs typeface="Times New Roman" panose="02020603050405020304" pitchFamily="18" charset="0"/>
                        </a:rPr>
                        <a:t>when subject-specific terminology would have been appropriate.</a:t>
                      </a:r>
                      <a:endParaRPr kumimoji="0" lang="en-AU" sz="1600" b="0" u="none" strike="noStrike" kern="1200" cap="none" spc="0" normalizeH="0" baseline="0" dirty="0">
                        <a:ln>
                          <a:noFill/>
                        </a:ln>
                        <a:solidFill>
                          <a:prstClr val="black"/>
                        </a:solidFill>
                        <a:effectLst/>
                        <a:uLnTx/>
                        <a:uFillTx/>
                        <a:latin typeface="+mn-lt"/>
                        <a:ea typeface="+mn-ea"/>
                        <a:cs typeface="+mn-cs"/>
                      </a:endParaRPr>
                    </a:p>
                  </a:txBody>
                  <a:tcPr anchor="ctr"/>
                </a:tc>
                <a:extLst>
                  <a:ext uri="{0D108BD9-81ED-4DB2-BD59-A6C34878D82A}">
                    <a16:rowId xmlns:a16="http://schemas.microsoft.com/office/drawing/2014/main" val="1266043509"/>
                  </a:ext>
                </a:extLst>
              </a:tr>
              <a:tr h="873297">
                <a:tc>
                  <a:txBody>
                    <a:bodyPr/>
                    <a:lstStyle/>
                    <a:p>
                      <a:pPr algn="ctr"/>
                      <a:r>
                        <a:rPr lang="en-AU" sz="1800" b="1" kern="1200" dirty="0">
                          <a:solidFill>
                            <a:schemeClr val="dk1"/>
                          </a:solidFill>
                          <a:effectLst/>
                        </a:rPr>
                        <a:t>E</a:t>
                      </a:r>
                      <a:endParaRPr lang="en-AU" sz="1800" b="1" kern="1200" dirty="0">
                        <a:solidFill>
                          <a:schemeClr val="dk1"/>
                        </a:solidFill>
                        <a:effectLst/>
                        <a:latin typeface="+mn-lt"/>
                        <a:ea typeface="+mn-ea"/>
                        <a:cs typeface="+mn-cs"/>
                      </a:endParaRPr>
                    </a:p>
                  </a:txBody>
                  <a:tcPr anchor="ctr"/>
                </a:tc>
                <a:tc>
                  <a:txBody>
                    <a:bodyPr/>
                    <a:lstStyle/>
                    <a:p>
                      <a:pPr algn="ctr"/>
                      <a:r>
                        <a:rPr lang="en-AU" sz="1800" b="1" kern="1200" dirty="0">
                          <a:solidFill>
                            <a:schemeClr val="dk1"/>
                          </a:solidFill>
                          <a:effectLst/>
                        </a:rPr>
                        <a:t>Attempted</a:t>
                      </a:r>
                      <a:r>
                        <a:rPr lang="en-AU" sz="1800" kern="1200" dirty="0">
                          <a:solidFill>
                            <a:schemeClr val="dk1"/>
                          </a:solidFill>
                          <a:effectLst/>
                        </a:rPr>
                        <a:t> use of</a:t>
                      </a:r>
                      <a:endParaRPr lang="en-AU" sz="1800" kern="1200" dirty="0">
                        <a:solidFill>
                          <a:schemeClr val="dk1"/>
                        </a:solidFill>
                        <a:effectLst/>
                        <a:latin typeface="+mn-lt"/>
                        <a:ea typeface="+mn-ea"/>
                        <a:cs typeface="+mn-cs"/>
                      </a:endParaRPr>
                    </a:p>
                  </a:txBody>
                  <a:tcPr anchor="ctr"/>
                </a:tc>
                <a:tc>
                  <a:txBody>
                    <a:bodyPr/>
                    <a:lstStyle/>
                    <a:p>
                      <a:r>
                        <a:rPr kumimoji="0" lang="en-AU" sz="1600" b="0" u="none" strike="noStrike" kern="1200" cap="none" spc="0" normalizeH="0" baseline="0" dirty="0">
                          <a:ln>
                            <a:noFill/>
                          </a:ln>
                          <a:solidFill>
                            <a:prstClr val="black"/>
                          </a:solidFill>
                          <a:effectLst/>
                          <a:uLnTx/>
                          <a:uFillTx/>
                          <a:latin typeface="+mn-lt"/>
                          <a:ea typeface="+mn-ea"/>
                          <a:cs typeface="+mn-cs"/>
                        </a:rPr>
                        <a:t>Student uses terminology from the Focus Areas </a:t>
                      </a:r>
                      <a:r>
                        <a:rPr kumimoji="0" lang="en-AU" sz="1600" b="1" u="none" strike="noStrike" kern="1200" cap="none" spc="0" normalizeH="0" baseline="0" dirty="0">
                          <a:ln>
                            <a:noFill/>
                          </a:ln>
                          <a:solidFill>
                            <a:prstClr val="black"/>
                          </a:solidFill>
                          <a:effectLst/>
                          <a:uLnTx/>
                          <a:uFillTx/>
                          <a:latin typeface="+mn-lt"/>
                          <a:ea typeface="+mn-ea"/>
                          <a:cs typeface="+mn-cs"/>
                        </a:rPr>
                        <a:t>sporadically and sometimes correctly</a:t>
                      </a:r>
                      <a:r>
                        <a:rPr kumimoji="0" lang="en-AU" sz="1600" b="0" u="none" strike="noStrike" kern="1200" cap="none" spc="0" normalizeH="0" baseline="0" dirty="0">
                          <a:ln>
                            <a:noFill/>
                          </a:ln>
                          <a:solidFill>
                            <a:prstClr val="black"/>
                          </a:solidFill>
                          <a:effectLst/>
                          <a:uLnTx/>
                          <a:uFillTx/>
                          <a:latin typeface="+mn-lt"/>
                          <a:ea typeface="+mn-ea"/>
                          <a:cs typeface="+mn-cs"/>
                        </a:rPr>
                        <a:t>, to communicate something about physical activity. </a:t>
                      </a:r>
                    </a:p>
                  </a:txBody>
                  <a:tcPr anchor="ctr"/>
                </a:tc>
                <a:extLst>
                  <a:ext uri="{0D108BD9-81ED-4DB2-BD59-A6C34878D82A}">
                    <a16:rowId xmlns:a16="http://schemas.microsoft.com/office/drawing/2014/main" val="3081030576"/>
                  </a:ext>
                </a:extLst>
              </a:tr>
            </a:tbl>
          </a:graphicData>
        </a:graphic>
      </p:graphicFrame>
      <p:sp>
        <p:nvSpPr>
          <p:cNvPr id="3" name="TextBox 2">
            <a:extLst>
              <a:ext uri="{FF2B5EF4-FFF2-40B4-BE49-F238E27FC236}">
                <a16:creationId xmlns:a16="http://schemas.microsoft.com/office/drawing/2014/main" id="{E443D0A1-751F-4732-B531-D65ED49F75FD}"/>
              </a:ext>
            </a:extLst>
          </p:cNvPr>
          <p:cNvSpPr txBox="1"/>
          <p:nvPr/>
        </p:nvSpPr>
        <p:spPr>
          <a:xfrm>
            <a:off x="136235" y="106891"/>
            <a:ext cx="11919528" cy="369332"/>
          </a:xfrm>
          <a:prstGeom prst="rect">
            <a:avLst/>
          </a:prstGeom>
          <a:noFill/>
        </p:spPr>
        <p:txBody>
          <a:bodyPr wrap="square">
            <a:spAutoFit/>
          </a:bodyPr>
          <a:lstStyle/>
          <a:p>
            <a:pPr>
              <a:spcAft>
                <a:spcPts val="600"/>
              </a:spcAft>
            </a:pPr>
            <a:r>
              <a:rPr lang="en-AU" sz="1800" dirty="0">
                <a:effectLst/>
              </a:rPr>
              <a:t>A4: Use of subject-specific terminology.</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1535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B3F84AAD-71BE-4933-84F5-108820C8CE4F}"/>
              </a:ext>
            </a:extLst>
          </p:cNvPr>
          <p:cNvGraphicFramePr>
            <a:graphicFrameLocks noGrp="1"/>
          </p:cNvGraphicFramePr>
          <p:nvPr>
            <p:extLst>
              <p:ext uri="{D42A27DB-BD31-4B8C-83A1-F6EECF244321}">
                <p14:modId xmlns:p14="http://schemas.microsoft.com/office/powerpoint/2010/main" val="797525541"/>
              </p:ext>
            </p:extLst>
          </p:nvPr>
        </p:nvGraphicFramePr>
        <p:xfrm>
          <a:off x="136800" y="576000"/>
          <a:ext cx="11897743" cy="6225492"/>
        </p:xfrm>
        <a:graphic>
          <a:graphicData uri="http://schemas.openxmlformats.org/drawingml/2006/table">
            <a:tbl>
              <a:tblPr firstRow="1" firstCol="1" bandRow="1">
                <a:tableStyleId>{21E4AEA4-8DFA-4A89-87EB-49C32662AFE0}</a:tableStyleId>
              </a:tblPr>
              <a:tblGrid>
                <a:gridCol w="654310">
                  <a:extLst>
                    <a:ext uri="{9D8B030D-6E8A-4147-A177-3AD203B41FA5}">
                      <a16:colId xmlns:a16="http://schemas.microsoft.com/office/drawing/2014/main" val="667729081"/>
                    </a:ext>
                  </a:extLst>
                </a:gridCol>
                <a:gridCol w="1876448">
                  <a:extLst>
                    <a:ext uri="{9D8B030D-6E8A-4147-A177-3AD203B41FA5}">
                      <a16:colId xmlns:a16="http://schemas.microsoft.com/office/drawing/2014/main" val="1110788285"/>
                    </a:ext>
                  </a:extLst>
                </a:gridCol>
                <a:gridCol w="9366985">
                  <a:extLst>
                    <a:ext uri="{9D8B030D-6E8A-4147-A177-3AD203B41FA5}">
                      <a16:colId xmlns:a16="http://schemas.microsoft.com/office/drawing/2014/main" val="1998152066"/>
                    </a:ext>
                  </a:extLst>
                </a:gridCol>
              </a:tblGrid>
              <a:tr h="586125">
                <a:tc>
                  <a:txBody>
                    <a:bodyPr/>
                    <a:lstStyle/>
                    <a:p>
                      <a:pPr marL="270510" indent="-270510">
                        <a:spcAft>
                          <a:spcPts val="600"/>
                        </a:spcAft>
                      </a:pPr>
                      <a:r>
                        <a:rPr lang="en-AU" sz="1800" dirty="0">
                          <a:effectLst/>
                        </a:rPr>
                        <a:t> AE1</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3880" marR="53880" marT="0" marB="0" anchor="ctr"/>
                </a:tc>
                <a:tc>
                  <a:txBody>
                    <a:bodyPr/>
                    <a:lstStyle/>
                    <a:p>
                      <a:pPr algn="ctr">
                        <a:spcAft>
                          <a:spcPts val="600"/>
                        </a:spcAft>
                      </a:pPr>
                      <a:r>
                        <a:rPr lang="en-AU" sz="1800" dirty="0">
                          <a:effectLst/>
                        </a:rPr>
                        <a:t>Performance Standard</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3880" marR="53880" marT="0" marB="0" anchor="ctr"/>
                </a:tc>
                <a:tc>
                  <a:txBody>
                    <a:bodyPr/>
                    <a:lstStyle/>
                    <a:p>
                      <a:pPr marL="0" marR="0" lvl="0" indent="0" algn="l" defTabSz="457200" rtl="0" eaLnBrk="1" fontAlgn="auto" latinLnBrk="0" hangingPunct="1">
                        <a:lnSpc>
                          <a:spcPct val="100000"/>
                        </a:lnSpc>
                        <a:spcBef>
                          <a:spcPts val="0"/>
                        </a:spcBef>
                        <a:spcAft>
                          <a:spcPts val="600"/>
                        </a:spcAft>
                        <a:buClrTx/>
                        <a:buSzTx/>
                        <a:buFontTx/>
                        <a:buNone/>
                        <a:tabLst/>
                        <a:defRPr/>
                      </a:pPr>
                      <a:r>
                        <a:rPr lang="en-AU" sz="1800" dirty="0">
                          <a:effectLst/>
                        </a:rPr>
                        <a:t>Some examples of how students may demonstrate this. </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3880" marR="53880" marT="0" marB="0" anchor="ctr"/>
                </a:tc>
                <a:extLst>
                  <a:ext uri="{0D108BD9-81ED-4DB2-BD59-A6C34878D82A}">
                    <a16:rowId xmlns:a16="http://schemas.microsoft.com/office/drawing/2014/main" val="864934641"/>
                  </a:ext>
                </a:extLst>
              </a:tr>
              <a:tr h="2347191">
                <a:tc>
                  <a:txBody>
                    <a:bodyPr/>
                    <a:lstStyle/>
                    <a:p>
                      <a:pPr algn="ctr">
                        <a:spcAft>
                          <a:spcPts val="600"/>
                        </a:spcAft>
                      </a:pPr>
                      <a:r>
                        <a:rPr lang="en-AU" sz="1800" dirty="0">
                          <a:effectLst/>
                        </a:rPr>
                        <a:t>A</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3880" marR="53880" marT="0" marB="0" anchor="ctr"/>
                </a:tc>
                <a:tc>
                  <a:txBody>
                    <a:bodyPr/>
                    <a:lstStyle/>
                    <a:p>
                      <a:pPr>
                        <a:spcAft>
                          <a:spcPts val="600"/>
                        </a:spcAft>
                      </a:pPr>
                      <a:r>
                        <a:rPr lang="en-AU" sz="1800" b="1" dirty="0">
                          <a:effectLst/>
                        </a:rPr>
                        <a:t>Critical</a:t>
                      </a:r>
                      <a:r>
                        <a:rPr lang="en-AU" sz="1800" dirty="0">
                          <a:effectLst/>
                        </a:rPr>
                        <a:t> analysis and </a:t>
                      </a:r>
                      <a:r>
                        <a:rPr lang="en-AU" sz="1800" b="1" dirty="0">
                          <a:effectLst/>
                        </a:rPr>
                        <a:t>perceptive</a:t>
                      </a:r>
                      <a:r>
                        <a:rPr lang="en-AU" sz="1800" dirty="0">
                          <a:effectLst/>
                        </a:rPr>
                        <a:t> evaluation</a:t>
                      </a:r>
                      <a:endParaRPr lang="en-AU"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53880" marR="53880" marT="0" marB="0" anchor="ctr"/>
                </a:tc>
                <a:tc>
                  <a:txBody>
                    <a:bodyPr/>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AU"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Student </a:t>
                      </a:r>
                      <a:r>
                        <a:rPr kumimoji="0" lang="en-AU" sz="16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examines parts of evidence</a:t>
                      </a:r>
                      <a:r>
                        <a:rPr kumimoji="0" lang="en-AU"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and </a:t>
                      </a:r>
                      <a:r>
                        <a:rPr kumimoji="0" lang="en-AU" sz="16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draws out relationships </a:t>
                      </a:r>
                      <a:r>
                        <a:rPr kumimoji="0" lang="en-AU"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(trends, connections, comparisons, contrasts, causation, correlation) between different types or parts of evidence. </a:t>
                      </a:r>
                      <a:r>
                        <a:rPr kumimoji="0" lang="en-AU" sz="16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Evidence is synthesised </a:t>
                      </a:r>
                      <a:r>
                        <a:rPr kumimoji="0" lang="en-AU"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and, where possible, contrasted to determine </a:t>
                      </a:r>
                      <a:r>
                        <a:rPr kumimoji="0" lang="en-AU" sz="16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different perspectives </a:t>
                      </a:r>
                      <a:r>
                        <a:rPr kumimoji="0" lang="en-AU"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on how evidence could be interpreted and what this says about the participation or performance.</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AU"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Evidence used to support other points being made is consistently highly relevant. There is nuanced appreciation for the </a:t>
                      </a:r>
                      <a:r>
                        <a:rPr kumimoji="0" lang="en-AU" sz="16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validity and reliability </a:t>
                      </a:r>
                      <a:r>
                        <a:rPr kumimoji="0" lang="en-AU"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when using the evidence, which may look like a student demonstrating possible shortcomings when using the evidence. (At an upper A level, there may be intentional, targeted selection of evidence to support the point i.e. not an abundance of all evidence that has been collected being included within the response).</a:t>
                      </a:r>
                      <a:endParaRPr lang="en-AU" sz="1600" dirty="0"/>
                    </a:p>
                  </a:txBody>
                  <a:tcPr marL="53880" marR="53880" marT="0" marB="0" anchor="ctr"/>
                </a:tc>
                <a:extLst>
                  <a:ext uri="{0D108BD9-81ED-4DB2-BD59-A6C34878D82A}">
                    <a16:rowId xmlns:a16="http://schemas.microsoft.com/office/drawing/2014/main" val="4046447960"/>
                  </a:ext>
                </a:extLst>
              </a:tr>
              <a:tr h="1031882">
                <a:tc>
                  <a:txBody>
                    <a:bodyPr/>
                    <a:lstStyle/>
                    <a:p>
                      <a:pPr algn="ctr">
                        <a:spcAft>
                          <a:spcPts val="600"/>
                        </a:spcAft>
                      </a:pPr>
                      <a:r>
                        <a:rPr lang="en-AU" sz="1800" dirty="0">
                          <a:effectLst/>
                        </a:rPr>
                        <a:t>B</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3880" marR="53880" marT="0" marB="0" anchor="ctr"/>
                </a:tc>
                <a:tc>
                  <a:txBody>
                    <a:bodyPr/>
                    <a:lstStyle/>
                    <a:p>
                      <a:pPr>
                        <a:spcAft>
                          <a:spcPts val="600"/>
                        </a:spcAft>
                      </a:pPr>
                      <a:r>
                        <a:rPr lang="en-AU" sz="1800" b="1" dirty="0">
                          <a:effectLst/>
                        </a:rPr>
                        <a:t>Thoughtful </a:t>
                      </a:r>
                      <a:r>
                        <a:rPr lang="en-AU" sz="1800" dirty="0">
                          <a:effectLst/>
                        </a:rPr>
                        <a:t>analysis and evaluation</a:t>
                      </a:r>
                      <a:endParaRPr lang="en-AU"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53880" marR="53880" marT="0" marB="0" anchor="ctr"/>
                </a:tc>
                <a:tc>
                  <a:txBody>
                    <a:bodyPr/>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AU"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Student </a:t>
                      </a:r>
                      <a:r>
                        <a:rPr kumimoji="0" lang="en-AU" sz="16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breaks down evidence </a:t>
                      </a:r>
                      <a:r>
                        <a:rPr kumimoji="0" lang="en-AU"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into parts and </a:t>
                      </a:r>
                      <a:r>
                        <a:rPr kumimoji="0" lang="en-AU" sz="16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identifies relationships </a:t>
                      </a:r>
                      <a:r>
                        <a:rPr kumimoji="0" lang="en-AU"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(trends, connections, comparisons, contrasts) between different types or parts of </a:t>
                      </a:r>
                      <a:r>
                        <a:rPr kumimoji="0" lang="en-AU" sz="16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evidence to examine </a:t>
                      </a:r>
                      <a:r>
                        <a:rPr kumimoji="0" lang="en-AU"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what it says about participation or performance. There may be </a:t>
                      </a:r>
                      <a:r>
                        <a:rPr kumimoji="0" lang="en-AU" sz="16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different perspectives </a:t>
                      </a:r>
                      <a:r>
                        <a:rPr kumimoji="0" lang="en-AU"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given on how evidence could be interpreted and what this says about the participation or performance. Evidence used to support other points being made is </a:t>
                      </a:r>
                      <a:r>
                        <a:rPr kumimoji="0" lang="en-AU" sz="16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relevant</a:t>
                      </a:r>
                      <a:r>
                        <a:rPr kumimoji="0" lang="en-AU"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a:t>
                      </a:r>
                      <a:endParaRPr lang="en-AU" sz="1600" dirty="0"/>
                    </a:p>
                  </a:txBody>
                  <a:tcPr marL="53880" marR="53880" marT="0" marB="0" anchor="ctr"/>
                </a:tc>
                <a:extLst>
                  <a:ext uri="{0D108BD9-81ED-4DB2-BD59-A6C34878D82A}">
                    <a16:rowId xmlns:a16="http://schemas.microsoft.com/office/drawing/2014/main" val="2015481064"/>
                  </a:ext>
                </a:extLst>
              </a:tr>
              <a:tr h="921926">
                <a:tc>
                  <a:txBody>
                    <a:bodyPr/>
                    <a:lstStyle/>
                    <a:p>
                      <a:pPr algn="ctr">
                        <a:spcAft>
                          <a:spcPts val="600"/>
                        </a:spcAft>
                      </a:pPr>
                      <a:r>
                        <a:rPr lang="en-AU" sz="1800" dirty="0">
                          <a:effectLst/>
                        </a:rPr>
                        <a:t>C</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3880" marR="53880" marT="0" marB="0" anchor="ctr"/>
                </a:tc>
                <a:tc>
                  <a:txBody>
                    <a:bodyPr/>
                    <a:lstStyle/>
                    <a:p>
                      <a:pPr>
                        <a:spcAft>
                          <a:spcPts val="600"/>
                        </a:spcAft>
                      </a:pPr>
                      <a:r>
                        <a:rPr lang="en-AU" sz="1800" b="1" dirty="0">
                          <a:effectLst/>
                        </a:rPr>
                        <a:t>Competent </a:t>
                      </a:r>
                      <a:r>
                        <a:rPr lang="en-AU" sz="1800" dirty="0">
                          <a:effectLst/>
                        </a:rPr>
                        <a:t>analysis and </a:t>
                      </a:r>
                      <a:r>
                        <a:rPr lang="en-AU" sz="1800" b="1" dirty="0">
                          <a:effectLst/>
                        </a:rPr>
                        <a:t>some</a:t>
                      </a:r>
                      <a:r>
                        <a:rPr lang="en-AU" sz="1800" dirty="0">
                          <a:effectLst/>
                        </a:rPr>
                        <a:t> evaluation</a:t>
                      </a:r>
                      <a:endParaRPr lang="en-AU"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53880" marR="53880" marT="0" marB="0" anchor="ctr"/>
                </a:tc>
                <a:tc>
                  <a:txBody>
                    <a:bodyPr/>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AU"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There is </a:t>
                      </a:r>
                      <a:r>
                        <a:rPr kumimoji="0" lang="en-AU" sz="16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some break down </a:t>
                      </a:r>
                      <a:r>
                        <a:rPr kumimoji="0" lang="en-AU"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of evidence into parts and </a:t>
                      </a:r>
                      <a:r>
                        <a:rPr kumimoji="0" lang="en-AU" sz="16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some relationships </a:t>
                      </a:r>
                      <a:r>
                        <a:rPr kumimoji="0" lang="en-AU"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(trends, connections, comparisons, contrasts) between types or parts of evidence are identified with </a:t>
                      </a:r>
                      <a:r>
                        <a:rPr kumimoji="0" lang="en-AU" sz="16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links made to participation or performance</a:t>
                      </a:r>
                      <a:r>
                        <a:rPr kumimoji="0" lang="en-AU"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AU"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Evidence used to support other points being made is </a:t>
                      </a:r>
                      <a:r>
                        <a:rPr kumimoji="0" lang="en-AU" sz="16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mostly relevant</a:t>
                      </a:r>
                      <a:r>
                        <a:rPr kumimoji="0" lang="en-AU"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a:t>
                      </a:r>
                    </a:p>
                  </a:txBody>
                  <a:tcPr marL="53880" marR="53880" marT="0" marB="0" anchor="ctr"/>
                </a:tc>
                <a:extLst>
                  <a:ext uri="{0D108BD9-81ED-4DB2-BD59-A6C34878D82A}">
                    <a16:rowId xmlns:a16="http://schemas.microsoft.com/office/drawing/2014/main" val="3979384671"/>
                  </a:ext>
                </a:extLst>
              </a:tr>
              <a:tr h="623653">
                <a:tc>
                  <a:txBody>
                    <a:bodyPr/>
                    <a:lstStyle/>
                    <a:p>
                      <a:pPr algn="ctr">
                        <a:spcAft>
                          <a:spcPts val="600"/>
                        </a:spcAft>
                      </a:pPr>
                      <a:r>
                        <a:rPr lang="en-AU" sz="1800" dirty="0">
                          <a:effectLst/>
                        </a:rPr>
                        <a:t>D</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3880" marR="53880" marT="0" marB="0" anchor="ctr"/>
                </a:tc>
                <a:tc>
                  <a:txBody>
                    <a:bodyPr/>
                    <a:lstStyle/>
                    <a:p>
                      <a:pPr>
                        <a:spcAft>
                          <a:spcPts val="600"/>
                        </a:spcAft>
                      </a:pPr>
                      <a:r>
                        <a:rPr lang="en-AU" sz="1800" b="1" dirty="0">
                          <a:effectLst/>
                        </a:rPr>
                        <a:t>Basic</a:t>
                      </a:r>
                      <a:r>
                        <a:rPr lang="en-AU" sz="1800" dirty="0">
                          <a:effectLst/>
                        </a:rPr>
                        <a:t> analysis and </a:t>
                      </a:r>
                      <a:r>
                        <a:rPr lang="en-AU" sz="1800" b="1" dirty="0">
                          <a:effectLst/>
                        </a:rPr>
                        <a:t>description</a:t>
                      </a:r>
                      <a:endParaRPr lang="en-AU" sz="2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3880" marR="53880" marT="0" marB="0" anchor="ctr"/>
                </a:tc>
                <a:tc>
                  <a:txBody>
                    <a:bodyPr/>
                    <a:lstStyle/>
                    <a:p>
                      <a:pPr>
                        <a:spcAft>
                          <a:spcPts val="600"/>
                        </a:spcAft>
                      </a:pPr>
                      <a:r>
                        <a:rPr lang="en-AU" sz="1600" dirty="0">
                          <a:effectLst/>
                        </a:rPr>
                        <a:t>The evidence is </a:t>
                      </a:r>
                      <a:r>
                        <a:rPr lang="en-AU" sz="1600" b="1" dirty="0">
                          <a:effectLst/>
                        </a:rPr>
                        <a:t>explained, recounted or stated </a:t>
                      </a:r>
                      <a:r>
                        <a:rPr lang="en-AU" sz="1600" dirty="0">
                          <a:effectLst/>
                        </a:rPr>
                        <a:t>as presented. There is a </a:t>
                      </a:r>
                      <a:r>
                        <a:rPr lang="en-AU" sz="1600" b="1" dirty="0">
                          <a:effectLst/>
                        </a:rPr>
                        <a:t>basic attempt to breakdown </a:t>
                      </a:r>
                      <a:r>
                        <a:rPr lang="en-AU" sz="1600" dirty="0">
                          <a:effectLst/>
                        </a:rPr>
                        <a:t>evidence and/or </a:t>
                      </a:r>
                      <a:r>
                        <a:rPr lang="en-AU" sz="1600" b="1" dirty="0">
                          <a:effectLst/>
                        </a:rPr>
                        <a:t>identify a relationship </a:t>
                      </a:r>
                      <a:r>
                        <a:rPr lang="en-AU" sz="1600" dirty="0">
                          <a:effectLst/>
                        </a:rPr>
                        <a:t>between pieces of evidence. The process of collecting evidence may be outlined.</a:t>
                      </a:r>
                      <a:endParaRPr lang="en-A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3880" marR="53880" marT="0" marB="0" anchor="ctr"/>
                </a:tc>
                <a:extLst>
                  <a:ext uri="{0D108BD9-81ED-4DB2-BD59-A6C34878D82A}">
                    <a16:rowId xmlns:a16="http://schemas.microsoft.com/office/drawing/2014/main" val="2350349226"/>
                  </a:ext>
                </a:extLst>
              </a:tr>
              <a:tr h="714715">
                <a:tc>
                  <a:txBody>
                    <a:bodyPr/>
                    <a:lstStyle/>
                    <a:p>
                      <a:pPr algn="ctr">
                        <a:spcAft>
                          <a:spcPts val="600"/>
                        </a:spcAft>
                      </a:pPr>
                      <a:r>
                        <a:rPr lang="en-AU" sz="1800" dirty="0">
                          <a:effectLst/>
                        </a:rPr>
                        <a:t>E</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3880" marR="53880" marT="0" marB="0" anchor="ctr"/>
                </a:tc>
                <a:tc>
                  <a:txBody>
                    <a:bodyPr/>
                    <a:lstStyle/>
                    <a:p>
                      <a:pPr>
                        <a:spcAft>
                          <a:spcPts val="600"/>
                        </a:spcAft>
                      </a:pPr>
                      <a:r>
                        <a:rPr lang="en-AU" sz="1800" b="1" dirty="0">
                          <a:effectLst/>
                        </a:rPr>
                        <a:t>Attempted</a:t>
                      </a:r>
                      <a:r>
                        <a:rPr lang="en-AU" sz="1800" dirty="0">
                          <a:effectLst/>
                        </a:rPr>
                        <a:t> description</a:t>
                      </a:r>
                      <a:endParaRPr lang="en-AU"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53880" marR="53880" marT="0" marB="0" anchor="ctr"/>
                </a:tc>
                <a:tc>
                  <a:txBody>
                    <a:bodyPr/>
                    <a:lstStyle/>
                    <a:p>
                      <a:pPr>
                        <a:spcAft>
                          <a:spcPts val="600"/>
                        </a:spcAft>
                      </a:pPr>
                      <a:r>
                        <a:rPr lang="en-AU" sz="1600" dirty="0">
                          <a:effectLst/>
                        </a:rPr>
                        <a:t>Student </a:t>
                      </a:r>
                      <a:r>
                        <a:rPr lang="en-AU" sz="1600" b="1" dirty="0">
                          <a:effectLst/>
                        </a:rPr>
                        <a:t>identifies or outlines what evidence they have</a:t>
                      </a:r>
                      <a:r>
                        <a:rPr lang="en-AU" sz="1600" dirty="0">
                          <a:effectLst/>
                        </a:rPr>
                        <a:t>. There may be some reference to parts of the evidence in isolation from other parts. The process of collecting evidence may be outlined.</a:t>
                      </a:r>
                      <a:endParaRPr lang="en-A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3880" marR="53880" marT="0" marB="0" anchor="ctr"/>
                </a:tc>
                <a:extLst>
                  <a:ext uri="{0D108BD9-81ED-4DB2-BD59-A6C34878D82A}">
                    <a16:rowId xmlns:a16="http://schemas.microsoft.com/office/drawing/2014/main" val="3643636040"/>
                  </a:ext>
                </a:extLst>
              </a:tr>
            </a:tbl>
          </a:graphicData>
        </a:graphic>
      </p:graphicFrame>
      <p:sp>
        <p:nvSpPr>
          <p:cNvPr id="6" name="TextBox 5">
            <a:extLst>
              <a:ext uri="{FF2B5EF4-FFF2-40B4-BE49-F238E27FC236}">
                <a16:creationId xmlns:a16="http://schemas.microsoft.com/office/drawing/2014/main" id="{AEF76F27-A48E-4466-9732-D4B128618DBE}"/>
              </a:ext>
            </a:extLst>
          </p:cNvPr>
          <p:cNvSpPr txBox="1"/>
          <p:nvPr/>
        </p:nvSpPr>
        <p:spPr>
          <a:xfrm>
            <a:off x="125341" y="108000"/>
            <a:ext cx="11919528" cy="369332"/>
          </a:xfrm>
          <a:prstGeom prst="rect">
            <a:avLst/>
          </a:prstGeom>
          <a:noFill/>
        </p:spPr>
        <p:txBody>
          <a:bodyPr wrap="square">
            <a:spAutoFit/>
          </a:bodyPr>
          <a:lstStyle/>
          <a:p>
            <a:pPr>
              <a:spcAft>
                <a:spcPts val="600"/>
              </a:spcAft>
            </a:pPr>
            <a:r>
              <a:rPr lang="en-AU" sz="1800" dirty="0">
                <a:effectLst/>
              </a:rPr>
              <a:t>AE1: Analysis and evaluation of evidence relating to physical activity.</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191547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B3F84AAD-71BE-4933-84F5-108820C8CE4F}"/>
              </a:ext>
            </a:extLst>
          </p:cNvPr>
          <p:cNvGraphicFramePr>
            <a:graphicFrameLocks noGrp="1"/>
          </p:cNvGraphicFramePr>
          <p:nvPr>
            <p:extLst>
              <p:ext uri="{D42A27DB-BD31-4B8C-83A1-F6EECF244321}">
                <p14:modId xmlns:p14="http://schemas.microsoft.com/office/powerpoint/2010/main" val="2657908346"/>
              </p:ext>
            </p:extLst>
          </p:nvPr>
        </p:nvGraphicFramePr>
        <p:xfrm>
          <a:off x="136800" y="576000"/>
          <a:ext cx="11878196" cy="6191225"/>
        </p:xfrm>
        <a:graphic>
          <a:graphicData uri="http://schemas.openxmlformats.org/drawingml/2006/table">
            <a:tbl>
              <a:tblPr firstRow="1" firstCol="1" bandRow="1">
                <a:tableStyleId>{5C22544A-7EE6-4342-B048-85BDC9FD1C3A}</a:tableStyleId>
              </a:tblPr>
              <a:tblGrid>
                <a:gridCol w="644036">
                  <a:extLst>
                    <a:ext uri="{9D8B030D-6E8A-4147-A177-3AD203B41FA5}">
                      <a16:colId xmlns:a16="http://schemas.microsoft.com/office/drawing/2014/main" val="667729081"/>
                    </a:ext>
                  </a:extLst>
                </a:gridCol>
                <a:gridCol w="2254293">
                  <a:extLst>
                    <a:ext uri="{9D8B030D-6E8A-4147-A177-3AD203B41FA5}">
                      <a16:colId xmlns:a16="http://schemas.microsoft.com/office/drawing/2014/main" val="1110788285"/>
                    </a:ext>
                  </a:extLst>
                </a:gridCol>
                <a:gridCol w="8979867">
                  <a:extLst>
                    <a:ext uri="{9D8B030D-6E8A-4147-A177-3AD203B41FA5}">
                      <a16:colId xmlns:a16="http://schemas.microsoft.com/office/drawing/2014/main" val="1998152066"/>
                    </a:ext>
                  </a:extLst>
                </a:gridCol>
              </a:tblGrid>
              <a:tr h="575119">
                <a:tc>
                  <a:txBody>
                    <a:bodyPr/>
                    <a:lstStyle/>
                    <a:p>
                      <a:pPr marL="270510" indent="-270510">
                        <a:spcAft>
                          <a:spcPts val="600"/>
                        </a:spcAft>
                      </a:pPr>
                      <a:r>
                        <a:rPr lang="en-AU" sz="1800" dirty="0">
                          <a:effectLst/>
                        </a:rPr>
                        <a:t> AE2</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3880" marR="53880" marT="0" marB="0" anchor="ctr"/>
                </a:tc>
                <a:tc>
                  <a:txBody>
                    <a:bodyPr/>
                    <a:lstStyle/>
                    <a:p>
                      <a:pPr algn="ctr">
                        <a:spcAft>
                          <a:spcPts val="600"/>
                        </a:spcAft>
                      </a:pPr>
                      <a:r>
                        <a:rPr lang="en-AU" sz="1800" dirty="0">
                          <a:effectLst/>
                        </a:rPr>
                        <a:t>Performance Standard</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3880" marR="53880" marT="0" marB="0" anchor="ctr"/>
                </a:tc>
                <a:tc>
                  <a:txBody>
                    <a:bodyPr/>
                    <a:lstStyle/>
                    <a:p>
                      <a:pPr marL="0" marR="0" lvl="0" indent="0" algn="l" defTabSz="457200" rtl="0" eaLnBrk="1" fontAlgn="auto" latinLnBrk="0" hangingPunct="1">
                        <a:lnSpc>
                          <a:spcPct val="100000"/>
                        </a:lnSpc>
                        <a:spcBef>
                          <a:spcPts val="0"/>
                        </a:spcBef>
                        <a:spcAft>
                          <a:spcPts val="600"/>
                        </a:spcAft>
                        <a:buClrTx/>
                        <a:buSzTx/>
                        <a:buFontTx/>
                        <a:buNone/>
                        <a:tabLst/>
                        <a:defRPr/>
                      </a:pPr>
                      <a:r>
                        <a:rPr lang="en-AU" sz="1800" dirty="0">
                          <a:effectLst/>
                        </a:rPr>
                        <a:t>Some examples of how students may demonstrate this.</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3880" marR="53880" marT="0" marB="0" anchor="ctr"/>
                </a:tc>
                <a:extLst>
                  <a:ext uri="{0D108BD9-81ED-4DB2-BD59-A6C34878D82A}">
                    <a16:rowId xmlns:a16="http://schemas.microsoft.com/office/drawing/2014/main" val="864934641"/>
                  </a:ext>
                </a:extLst>
              </a:tr>
              <a:tr h="1304569">
                <a:tc>
                  <a:txBody>
                    <a:bodyPr/>
                    <a:lstStyle/>
                    <a:p>
                      <a:pPr algn="ctr">
                        <a:spcAft>
                          <a:spcPts val="600"/>
                        </a:spcAft>
                      </a:pPr>
                      <a:r>
                        <a:rPr lang="en-AU" sz="1800" dirty="0">
                          <a:effectLst/>
                        </a:rPr>
                        <a:t>A</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3880" marR="53880" marT="0" marB="0" anchor="ctr"/>
                </a:tc>
                <a:tc>
                  <a:txBody>
                    <a:bodyPr/>
                    <a:lstStyle/>
                    <a:p>
                      <a:pPr>
                        <a:spcAft>
                          <a:spcPts val="600"/>
                        </a:spcAft>
                      </a:pPr>
                      <a:r>
                        <a:rPr lang="en-AU" sz="1800" b="1" dirty="0">
                          <a:effectLst/>
                        </a:rPr>
                        <a:t>Insightful</a:t>
                      </a:r>
                      <a:r>
                        <a:rPr lang="en-AU" sz="1800" dirty="0">
                          <a:effectLst/>
                        </a:rPr>
                        <a:t> reflection on and evaluation</a:t>
                      </a:r>
                      <a:endParaRPr lang="en-AU"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53880" marR="53880" marT="0" marB="0" anchor="ctr"/>
                </a:tc>
                <a:tc>
                  <a:txBody>
                    <a:bodyPr/>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AU"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Student </a:t>
                      </a:r>
                      <a:r>
                        <a:rPr kumimoji="0" lang="en-AU" sz="16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examines parts or components </a:t>
                      </a:r>
                      <a:r>
                        <a:rPr kumimoji="0" lang="en-AU"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of the performance or participation improvement (or lack of) </a:t>
                      </a:r>
                      <a:br>
                        <a:rPr kumimoji="0" lang="en-AU"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br>
                      <a:r>
                        <a:rPr kumimoji="0" lang="en-AU"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from </a:t>
                      </a:r>
                      <a:r>
                        <a:rPr kumimoji="0" lang="en-AU" sz="16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different perspectives </a:t>
                      </a:r>
                      <a:r>
                        <a:rPr kumimoji="0" lang="en-AU"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or with </a:t>
                      </a:r>
                      <a:r>
                        <a:rPr kumimoji="0" lang="en-AU" sz="16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consideration given to various factors </a:t>
                      </a:r>
                      <a:r>
                        <a:rPr kumimoji="0" lang="en-AU"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influencing the improvement outcomes. The reflection on improvement demonstrates an appreciation for the </a:t>
                      </a:r>
                      <a:r>
                        <a:rPr kumimoji="0" lang="en-AU" sz="16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complex, multidimensional nature of performance or participation improvement</a:t>
                      </a:r>
                      <a:r>
                        <a:rPr kumimoji="0" lang="en-AU"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AU" sz="16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Judgments</a:t>
                      </a:r>
                      <a:r>
                        <a:rPr kumimoji="0" lang="en-AU"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made about the value or level of improvement are supported with </a:t>
                      </a:r>
                      <a:r>
                        <a:rPr kumimoji="0" lang="en-AU" sz="16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multiple forms of evidence</a:t>
                      </a:r>
                      <a:r>
                        <a:rPr kumimoji="0" lang="en-AU"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a:t>
                      </a:r>
                    </a:p>
                  </a:txBody>
                  <a:tcPr marL="53880" marR="53880" marT="0" marB="0" anchor="ctr"/>
                </a:tc>
                <a:extLst>
                  <a:ext uri="{0D108BD9-81ED-4DB2-BD59-A6C34878D82A}">
                    <a16:rowId xmlns:a16="http://schemas.microsoft.com/office/drawing/2014/main" val="4046447960"/>
                  </a:ext>
                </a:extLst>
              </a:tr>
              <a:tr h="1312909">
                <a:tc>
                  <a:txBody>
                    <a:bodyPr/>
                    <a:lstStyle/>
                    <a:p>
                      <a:pPr algn="ctr">
                        <a:spcAft>
                          <a:spcPts val="600"/>
                        </a:spcAft>
                      </a:pPr>
                      <a:r>
                        <a:rPr lang="en-AU" sz="1800" dirty="0">
                          <a:effectLst/>
                        </a:rPr>
                        <a:t>B</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3880" marR="53880" marT="0" marB="0" anchor="ctr"/>
                </a:tc>
                <a:tc>
                  <a:txBody>
                    <a:bodyPr/>
                    <a:lstStyle/>
                    <a:p>
                      <a:pPr>
                        <a:spcAft>
                          <a:spcPts val="600"/>
                        </a:spcAft>
                      </a:pPr>
                      <a:r>
                        <a:rPr lang="en-AU" sz="1800" b="1" dirty="0">
                          <a:effectLst/>
                        </a:rPr>
                        <a:t>Considered</a:t>
                      </a:r>
                      <a:r>
                        <a:rPr lang="en-AU" sz="1800" dirty="0">
                          <a:effectLst/>
                        </a:rPr>
                        <a:t> reflection on and evaluation with </a:t>
                      </a:r>
                      <a:r>
                        <a:rPr lang="en-AU" sz="1800" b="1" dirty="0">
                          <a:effectLst/>
                        </a:rPr>
                        <a:t>some insights</a:t>
                      </a:r>
                      <a:endParaRPr lang="en-AU" sz="2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3880" marR="53880" marT="0" marB="0" anchor="ctr"/>
                </a:tc>
                <a:tc>
                  <a:txBody>
                    <a:bodyPr/>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AU"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Student </a:t>
                      </a:r>
                      <a:r>
                        <a:rPr kumimoji="0" lang="en-AU" sz="16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examines parts or components</a:t>
                      </a:r>
                      <a:r>
                        <a:rPr kumimoji="0" lang="en-AU"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of the performance or participation improvement (or lack of). There </a:t>
                      </a:r>
                      <a:r>
                        <a:rPr kumimoji="0" lang="en-AU" sz="16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may be consideration given to different perspectives or other factors </a:t>
                      </a:r>
                      <a:r>
                        <a:rPr kumimoji="0" lang="en-AU"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influencing the improvement outcomes. </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AU"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There are </a:t>
                      </a:r>
                      <a:r>
                        <a:rPr kumimoji="0" lang="en-AU" sz="16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clear judgments </a:t>
                      </a:r>
                      <a:r>
                        <a:rPr kumimoji="0" lang="en-AU"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about the value or level of improvement </a:t>
                      </a:r>
                      <a:r>
                        <a:rPr kumimoji="0" lang="en-AU" sz="16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supported with evidence</a:t>
                      </a:r>
                      <a:r>
                        <a:rPr kumimoji="0" lang="en-AU"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Some judgments may be supported with multiple forms of evidence.</a:t>
                      </a:r>
                    </a:p>
                  </a:txBody>
                  <a:tcPr marL="53880" marR="53880" marT="0" marB="0" anchor="ctr"/>
                </a:tc>
                <a:extLst>
                  <a:ext uri="{0D108BD9-81ED-4DB2-BD59-A6C34878D82A}">
                    <a16:rowId xmlns:a16="http://schemas.microsoft.com/office/drawing/2014/main" val="2015481064"/>
                  </a:ext>
                </a:extLst>
              </a:tr>
              <a:tr h="1113346">
                <a:tc>
                  <a:txBody>
                    <a:bodyPr/>
                    <a:lstStyle/>
                    <a:p>
                      <a:pPr algn="ctr">
                        <a:spcAft>
                          <a:spcPts val="600"/>
                        </a:spcAft>
                      </a:pPr>
                      <a:r>
                        <a:rPr lang="en-AU" sz="1800" dirty="0">
                          <a:effectLst/>
                        </a:rPr>
                        <a:t>C</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3880" marR="53880" marT="0" marB="0" anchor="ctr"/>
                </a:tc>
                <a:tc>
                  <a:txBody>
                    <a:bodyPr/>
                    <a:lstStyle/>
                    <a:p>
                      <a:pPr>
                        <a:spcAft>
                          <a:spcPts val="600"/>
                        </a:spcAft>
                      </a:pPr>
                      <a:r>
                        <a:rPr lang="en-AU" sz="1800" b="1" dirty="0">
                          <a:effectLst/>
                        </a:rPr>
                        <a:t>Competent </a:t>
                      </a:r>
                      <a:r>
                        <a:rPr lang="en-AU" sz="1800" b="0" dirty="0">
                          <a:effectLst/>
                        </a:rPr>
                        <a:t>r</a:t>
                      </a:r>
                      <a:r>
                        <a:rPr lang="en-AU" sz="1800" dirty="0">
                          <a:effectLst/>
                        </a:rPr>
                        <a:t>eflection on and </a:t>
                      </a:r>
                      <a:r>
                        <a:rPr lang="en-AU" sz="1800" b="1" dirty="0">
                          <a:effectLst/>
                        </a:rPr>
                        <a:t>some</a:t>
                      </a:r>
                      <a:r>
                        <a:rPr lang="en-AU" sz="1800" dirty="0">
                          <a:effectLst/>
                        </a:rPr>
                        <a:t> evaluation</a:t>
                      </a:r>
                      <a:endParaRPr lang="en-AU"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53880" marR="53880" marT="0" marB="0" anchor="ctr"/>
                </a:tc>
                <a:tc>
                  <a:txBody>
                    <a:bodyPr/>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AU"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Student </a:t>
                      </a:r>
                      <a:r>
                        <a:rPr kumimoji="0" lang="en-AU" sz="16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identifies</a:t>
                      </a:r>
                      <a:r>
                        <a:rPr kumimoji="0" lang="en-AU"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whether there was improvement or not with </a:t>
                      </a:r>
                      <a:r>
                        <a:rPr kumimoji="0" lang="en-AU" sz="16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some exploration into different parts or components</a:t>
                      </a:r>
                      <a:r>
                        <a:rPr kumimoji="0" lang="en-AU"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of the participation or performance. </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AU"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There is </a:t>
                      </a:r>
                      <a:r>
                        <a:rPr kumimoji="0" lang="en-AU" sz="16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some judgment </a:t>
                      </a:r>
                      <a:r>
                        <a:rPr kumimoji="0" lang="en-AU"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about the value or level of improvement which is supported with </a:t>
                      </a:r>
                      <a:r>
                        <a:rPr kumimoji="0" lang="en-AU" sz="16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some evidence</a:t>
                      </a:r>
                      <a:r>
                        <a:rPr kumimoji="0" lang="en-AU" sz="16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The judgment/s may be general in nature and the evidence used may be broad and superficial.</a:t>
                      </a:r>
                    </a:p>
                  </a:txBody>
                  <a:tcPr marL="53880" marR="53880" marT="0" marB="0" anchor="ctr"/>
                </a:tc>
                <a:extLst>
                  <a:ext uri="{0D108BD9-81ED-4DB2-BD59-A6C34878D82A}">
                    <a16:rowId xmlns:a16="http://schemas.microsoft.com/office/drawing/2014/main" val="3979384671"/>
                  </a:ext>
                </a:extLst>
              </a:tr>
              <a:tr h="1034457">
                <a:tc>
                  <a:txBody>
                    <a:bodyPr/>
                    <a:lstStyle/>
                    <a:p>
                      <a:pPr algn="ctr">
                        <a:spcAft>
                          <a:spcPts val="600"/>
                        </a:spcAft>
                      </a:pPr>
                      <a:r>
                        <a:rPr lang="en-AU" sz="1800" dirty="0">
                          <a:effectLst/>
                        </a:rPr>
                        <a:t>D</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3880" marR="53880" marT="0" marB="0" anchor="ctr"/>
                </a:tc>
                <a:tc>
                  <a:txBody>
                    <a:bodyPr/>
                    <a:lstStyle/>
                    <a:p>
                      <a:pPr>
                        <a:spcAft>
                          <a:spcPts val="600"/>
                        </a:spcAft>
                      </a:pPr>
                      <a:r>
                        <a:rPr lang="en-AU" sz="1800" b="1" dirty="0">
                          <a:effectLst/>
                        </a:rPr>
                        <a:t>Basic</a:t>
                      </a:r>
                      <a:r>
                        <a:rPr lang="en-AU" sz="1800" dirty="0">
                          <a:effectLst/>
                        </a:rPr>
                        <a:t> reflection on and </a:t>
                      </a:r>
                      <a:r>
                        <a:rPr lang="en-AU" sz="1800" b="1" dirty="0">
                          <a:effectLst/>
                        </a:rPr>
                        <a:t>description</a:t>
                      </a:r>
                      <a:endParaRPr lang="en-AU" sz="2800" b="1" dirty="0">
                        <a:effectLst/>
                        <a:latin typeface="Calibri" panose="020F0502020204030204" pitchFamily="34" charset="0"/>
                        <a:ea typeface="Calibri" panose="020F0502020204030204" pitchFamily="34" charset="0"/>
                        <a:cs typeface="Times New Roman" panose="02020603050405020304" pitchFamily="18" charset="0"/>
                      </a:endParaRPr>
                    </a:p>
                  </a:txBody>
                  <a:tcPr marL="53880" marR="53880" marT="0" marB="0" anchor="ctr"/>
                </a:tc>
                <a:tc>
                  <a:txBody>
                    <a:bodyPr/>
                    <a:lstStyle/>
                    <a:p>
                      <a:pPr>
                        <a:spcAft>
                          <a:spcPts val="600"/>
                        </a:spcAft>
                      </a:pPr>
                      <a:r>
                        <a:rPr lang="en-AU" sz="1600" dirty="0">
                          <a:effectLst/>
                        </a:rPr>
                        <a:t>Student </a:t>
                      </a:r>
                      <a:r>
                        <a:rPr lang="en-AU" sz="1600" b="1" dirty="0">
                          <a:effectLst/>
                        </a:rPr>
                        <a:t>identifies</a:t>
                      </a:r>
                      <a:r>
                        <a:rPr lang="en-AU" sz="1600" dirty="0">
                          <a:effectLst/>
                        </a:rPr>
                        <a:t> whether there was improvement or not in performance or participation. </a:t>
                      </a:r>
                    </a:p>
                    <a:p>
                      <a:pPr>
                        <a:spcAft>
                          <a:spcPts val="600"/>
                        </a:spcAft>
                      </a:pPr>
                      <a:r>
                        <a:rPr lang="en-AU" sz="1600" dirty="0">
                          <a:effectLst/>
                        </a:rPr>
                        <a:t>The performance or participation experience is </a:t>
                      </a:r>
                      <a:r>
                        <a:rPr lang="en-AU" sz="1600" b="1" dirty="0">
                          <a:effectLst/>
                        </a:rPr>
                        <a:t>explained</a:t>
                      </a:r>
                      <a:r>
                        <a:rPr lang="en-AU" sz="1600" dirty="0">
                          <a:effectLst/>
                        </a:rPr>
                        <a:t>. There may be information given about how the player felt about the experience or their general strengths and weaknesses rather than on the improvement (or lack of) that was attained.</a:t>
                      </a:r>
                      <a:endParaRPr lang="en-A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3880" marR="53880" marT="0" marB="0" anchor="ctr"/>
                </a:tc>
                <a:extLst>
                  <a:ext uri="{0D108BD9-81ED-4DB2-BD59-A6C34878D82A}">
                    <a16:rowId xmlns:a16="http://schemas.microsoft.com/office/drawing/2014/main" val="2350349226"/>
                  </a:ext>
                </a:extLst>
              </a:tr>
              <a:tr h="833722">
                <a:tc>
                  <a:txBody>
                    <a:bodyPr/>
                    <a:lstStyle/>
                    <a:p>
                      <a:pPr algn="ctr">
                        <a:spcAft>
                          <a:spcPts val="600"/>
                        </a:spcAft>
                      </a:pPr>
                      <a:r>
                        <a:rPr lang="en-AU" sz="1800" dirty="0">
                          <a:effectLst/>
                        </a:rPr>
                        <a:t>E</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3880" marR="53880" marT="0" marB="0" anchor="ctr"/>
                </a:tc>
                <a:tc>
                  <a:txBody>
                    <a:bodyPr/>
                    <a:lstStyle/>
                    <a:p>
                      <a:pPr>
                        <a:spcAft>
                          <a:spcPts val="600"/>
                        </a:spcAft>
                      </a:pPr>
                      <a:r>
                        <a:rPr lang="en-AU" sz="1800" b="1" dirty="0">
                          <a:effectLst/>
                        </a:rPr>
                        <a:t>Attempted</a:t>
                      </a:r>
                      <a:r>
                        <a:rPr lang="en-AU" sz="1800" dirty="0">
                          <a:effectLst/>
                        </a:rPr>
                        <a:t> reflection on and description</a:t>
                      </a:r>
                      <a:endParaRPr lang="en-AU"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53880" marR="53880" marT="0" marB="0" anchor="ctr"/>
                </a:tc>
                <a:tc>
                  <a:txBody>
                    <a:bodyPr/>
                    <a:lstStyle/>
                    <a:p>
                      <a:pPr>
                        <a:spcAft>
                          <a:spcPts val="600"/>
                        </a:spcAft>
                      </a:pPr>
                      <a:r>
                        <a:rPr lang="en-AU" sz="1600" dirty="0">
                          <a:effectLst/>
                        </a:rPr>
                        <a:t>Student </a:t>
                      </a:r>
                      <a:r>
                        <a:rPr lang="en-AU" sz="1600" b="1" dirty="0">
                          <a:effectLst/>
                        </a:rPr>
                        <a:t>outlines</a:t>
                      </a:r>
                      <a:r>
                        <a:rPr lang="en-AU" sz="1600" dirty="0">
                          <a:effectLst/>
                        </a:rPr>
                        <a:t> the performance or participation experience with minimal reference to whether there was improvement or not. </a:t>
                      </a:r>
                      <a:endParaRPr lang="en-A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53880" marR="53880" marT="0" marB="0" anchor="ctr"/>
                </a:tc>
                <a:extLst>
                  <a:ext uri="{0D108BD9-81ED-4DB2-BD59-A6C34878D82A}">
                    <a16:rowId xmlns:a16="http://schemas.microsoft.com/office/drawing/2014/main" val="3643636040"/>
                  </a:ext>
                </a:extLst>
              </a:tr>
            </a:tbl>
          </a:graphicData>
        </a:graphic>
      </p:graphicFrame>
      <p:sp>
        <p:nvSpPr>
          <p:cNvPr id="6" name="TextBox 5">
            <a:extLst>
              <a:ext uri="{FF2B5EF4-FFF2-40B4-BE49-F238E27FC236}">
                <a16:creationId xmlns:a16="http://schemas.microsoft.com/office/drawing/2014/main" id="{155398A8-4BA9-4593-9335-DEB6DF3BFC7A}"/>
              </a:ext>
            </a:extLst>
          </p:cNvPr>
          <p:cNvSpPr txBox="1"/>
          <p:nvPr/>
        </p:nvSpPr>
        <p:spPr>
          <a:xfrm>
            <a:off x="136236" y="108000"/>
            <a:ext cx="11919528" cy="369332"/>
          </a:xfrm>
          <a:prstGeom prst="rect">
            <a:avLst/>
          </a:prstGeom>
          <a:noFill/>
        </p:spPr>
        <p:txBody>
          <a:bodyPr wrap="square">
            <a:spAutoFit/>
          </a:bodyPr>
          <a:lstStyle/>
          <a:p>
            <a:pPr>
              <a:spcAft>
                <a:spcPts val="600"/>
              </a:spcAft>
            </a:pPr>
            <a:r>
              <a:rPr lang="en-AU" sz="1800" dirty="0">
                <a:effectLst/>
              </a:rPr>
              <a:t>AE2: Reflection on and evaluation of participation and/or performance improvement.</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224679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B3F84AAD-71BE-4933-84F5-108820C8CE4F}"/>
              </a:ext>
            </a:extLst>
          </p:cNvPr>
          <p:cNvGraphicFramePr>
            <a:graphicFrameLocks noGrp="1"/>
          </p:cNvGraphicFramePr>
          <p:nvPr>
            <p:extLst>
              <p:ext uri="{D42A27DB-BD31-4B8C-83A1-F6EECF244321}">
                <p14:modId xmlns:p14="http://schemas.microsoft.com/office/powerpoint/2010/main" val="27018615"/>
              </p:ext>
            </p:extLst>
          </p:nvPr>
        </p:nvGraphicFramePr>
        <p:xfrm>
          <a:off x="134930" y="323264"/>
          <a:ext cx="11922140" cy="6468127"/>
        </p:xfrm>
        <a:graphic>
          <a:graphicData uri="http://schemas.openxmlformats.org/drawingml/2006/table">
            <a:tbl>
              <a:tblPr firstRow="1" firstCol="1" bandRow="1">
                <a:tableStyleId>{F5AB1C69-6EDB-4FF4-983F-18BD219EF322}</a:tableStyleId>
              </a:tblPr>
              <a:tblGrid>
                <a:gridCol w="560059">
                  <a:extLst>
                    <a:ext uri="{9D8B030D-6E8A-4147-A177-3AD203B41FA5}">
                      <a16:colId xmlns:a16="http://schemas.microsoft.com/office/drawing/2014/main" val="667729081"/>
                    </a:ext>
                  </a:extLst>
                </a:gridCol>
                <a:gridCol w="1334814">
                  <a:extLst>
                    <a:ext uri="{9D8B030D-6E8A-4147-A177-3AD203B41FA5}">
                      <a16:colId xmlns:a16="http://schemas.microsoft.com/office/drawing/2014/main" val="1110788285"/>
                    </a:ext>
                  </a:extLst>
                </a:gridCol>
                <a:gridCol w="10027267">
                  <a:extLst>
                    <a:ext uri="{9D8B030D-6E8A-4147-A177-3AD203B41FA5}">
                      <a16:colId xmlns:a16="http://schemas.microsoft.com/office/drawing/2014/main" val="1998152066"/>
                    </a:ext>
                  </a:extLst>
                </a:gridCol>
              </a:tblGrid>
              <a:tr h="560656">
                <a:tc>
                  <a:txBody>
                    <a:bodyPr/>
                    <a:lstStyle/>
                    <a:p>
                      <a:pPr marL="270510" indent="-270510">
                        <a:spcAft>
                          <a:spcPts val="600"/>
                        </a:spcAft>
                      </a:pPr>
                      <a:r>
                        <a:rPr lang="en-AU" sz="1800" dirty="0">
                          <a:effectLst/>
                        </a:rPr>
                        <a:t> AE3</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3880" marR="53880" marT="0" marB="0" anchor="ctr"/>
                </a:tc>
                <a:tc>
                  <a:txBody>
                    <a:bodyPr/>
                    <a:lstStyle/>
                    <a:p>
                      <a:pPr algn="ctr">
                        <a:spcAft>
                          <a:spcPts val="600"/>
                        </a:spcAft>
                      </a:pPr>
                      <a:r>
                        <a:rPr lang="en-AU" sz="1800" dirty="0">
                          <a:effectLst/>
                        </a:rPr>
                        <a:t>Performance Standard</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3880" marR="53880" marT="0" marB="0" anchor="ctr"/>
                </a:tc>
                <a:tc>
                  <a:txBody>
                    <a:bodyPr/>
                    <a:lstStyle/>
                    <a:p>
                      <a:pPr algn="l">
                        <a:spcAft>
                          <a:spcPts val="600"/>
                        </a:spcAft>
                      </a:pPr>
                      <a:r>
                        <a:rPr lang="en-AU" sz="1800" dirty="0">
                          <a:effectLst/>
                        </a:rPr>
                        <a:t>Some examples of how students may demonstrate this.</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3880" marR="53880" marT="0" marB="0" anchor="ctr"/>
                </a:tc>
                <a:extLst>
                  <a:ext uri="{0D108BD9-81ED-4DB2-BD59-A6C34878D82A}">
                    <a16:rowId xmlns:a16="http://schemas.microsoft.com/office/drawing/2014/main" val="864934641"/>
                  </a:ext>
                </a:extLst>
              </a:tr>
              <a:tr h="1761189">
                <a:tc>
                  <a:txBody>
                    <a:bodyPr/>
                    <a:lstStyle/>
                    <a:p>
                      <a:pPr algn="ctr">
                        <a:spcAft>
                          <a:spcPts val="600"/>
                        </a:spcAft>
                      </a:pPr>
                      <a:r>
                        <a:rPr lang="en-AU" sz="1800" dirty="0">
                          <a:effectLst/>
                        </a:rPr>
                        <a:t>A</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3880" marR="53880" marT="0" marB="0" anchor="ctr"/>
                </a:tc>
                <a:tc>
                  <a:txBody>
                    <a:bodyPr/>
                    <a:lstStyle/>
                    <a:p>
                      <a:pPr>
                        <a:spcAft>
                          <a:spcPts val="600"/>
                        </a:spcAft>
                      </a:pPr>
                      <a:r>
                        <a:rPr lang="en-AU" sz="1800" b="1" dirty="0">
                          <a:effectLst/>
                        </a:rPr>
                        <a:t>Perceptive</a:t>
                      </a:r>
                      <a:r>
                        <a:rPr lang="en-AU" sz="1800" dirty="0">
                          <a:effectLst/>
                        </a:rPr>
                        <a:t> evaluation</a:t>
                      </a:r>
                      <a:endParaRPr lang="en-AU"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53880" marR="53880" marT="0" marB="0" anchor="ctr"/>
                </a:tc>
                <a:tc>
                  <a:txBody>
                    <a:bodyPr/>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AU" sz="1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Evaluates </a:t>
                      </a:r>
                      <a:r>
                        <a:rPr kumimoji="0" lang="en-AU" sz="14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deeper</a:t>
                      </a:r>
                      <a:r>
                        <a:rPr kumimoji="0" lang="en-AU" sz="1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than the obvious, </a:t>
                      </a:r>
                      <a:r>
                        <a:rPr kumimoji="0" lang="en-AU" sz="14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judgment is nuanced and entirely founded on evidence </a:t>
                      </a:r>
                      <a:r>
                        <a:rPr kumimoji="0" lang="en-AU" sz="1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(criteria). </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AU" sz="1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Student </a:t>
                      </a:r>
                      <a:r>
                        <a:rPr kumimoji="0" lang="en-AU" sz="14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uses evidence to inform a judgment </a:t>
                      </a:r>
                      <a:r>
                        <a:rPr kumimoji="0" lang="en-AU" sz="1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that considers </a:t>
                      </a:r>
                      <a:r>
                        <a:rPr kumimoji="0" lang="en-AU" sz="14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different perspectives </a:t>
                      </a:r>
                      <a:r>
                        <a:rPr kumimoji="0" lang="en-AU" sz="1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on </a:t>
                      </a:r>
                      <a:r>
                        <a:rPr kumimoji="0" lang="en-AU" sz="14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why or how any particular strategy was effective and/or ineffective </a:t>
                      </a:r>
                      <a:r>
                        <a:rPr kumimoji="0" lang="en-AU" sz="1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and whether </a:t>
                      </a:r>
                      <a:r>
                        <a:rPr kumimoji="0" lang="en-AU" sz="14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the strategy achieved its intended outcomes</a:t>
                      </a:r>
                      <a:r>
                        <a:rPr kumimoji="0" lang="en-AU" sz="1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These perspectives </a:t>
                      </a:r>
                      <a:r>
                        <a:rPr kumimoji="0" lang="en-AU" sz="1400" b="0" i="1"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may</a:t>
                      </a:r>
                      <a:r>
                        <a:rPr kumimoji="0" lang="en-AU" sz="1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include (but are not limited to) comparing different sources of evidence (examples include evidence collected from training/practice or performance situation or post-training fitness or skills testing), different viewpoints or applying different concepts from K&amp;U to determine a level of value for the strategy. Students may use evidence of transfer from training/practice to the performance situation to support justification for the effective or ineffective aspects of the strategy. </a:t>
                      </a:r>
                    </a:p>
                  </a:txBody>
                  <a:tcPr marL="53880" marR="53880" marT="0" marB="0" anchor="ctr"/>
                </a:tc>
                <a:extLst>
                  <a:ext uri="{0D108BD9-81ED-4DB2-BD59-A6C34878D82A}">
                    <a16:rowId xmlns:a16="http://schemas.microsoft.com/office/drawing/2014/main" val="4046447960"/>
                  </a:ext>
                </a:extLst>
              </a:tr>
              <a:tr h="1279496">
                <a:tc>
                  <a:txBody>
                    <a:bodyPr/>
                    <a:lstStyle/>
                    <a:p>
                      <a:pPr algn="ctr">
                        <a:spcAft>
                          <a:spcPts val="600"/>
                        </a:spcAft>
                      </a:pPr>
                      <a:r>
                        <a:rPr lang="en-AU" sz="1800" dirty="0">
                          <a:effectLst/>
                        </a:rPr>
                        <a:t>B</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3880" marR="53880" marT="0" marB="0" anchor="ctr"/>
                </a:tc>
                <a:tc>
                  <a:txBody>
                    <a:bodyPr/>
                    <a:lstStyle/>
                    <a:p>
                      <a:pPr>
                        <a:spcAft>
                          <a:spcPts val="600"/>
                        </a:spcAft>
                      </a:pPr>
                      <a:r>
                        <a:rPr lang="en-AU" sz="1800" b="1">
                          <a:effectLst/>
                        </a:rPr>
                        <a:t>Thoughtful </a:t>
                      </a:r>
                      <a:r>
                        <a:rPr lang="en-AU" sz="1800">
                          <a:effectLst/>
                        </a:rPr>
                        <a:t>evaluation</a:t>
                      </a:r>
                      <a:endParaRPr lang="en-AU"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53880" marR="53880" marT="0" marB="0" anchor="ctr"/>
                </a:tc>
                <a:tc>
                  <a:txBody>
                    <a:bodyPr/>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AU" sz="1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Evaluation of strategies, for the most part, is </a:t>
                      </a:r>
                      <a:r>
                        <a:rPr kumimoji="0" lang="en-AU" sz="14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informed by evidence </a:t>
                      </a:r>
                      <a:r>
                        <a:rPr kumimoji="0" lang="en-AU" sz="1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(criteria), and </a:t>
                      </a:r>
                      <a:r>
                        <a:rPr kumimoji="0" lang="en-AU" sz="14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beyond the superficial</a:t>
                      </a:r>
                      <a:r>
                        <a:rPr kumimoji="0" lang="en-AU" sz="1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AU" sz="1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Student </a:t>
                      </a:r>
                      <a:r>
                        <a:rPr kumimoji="0" lang="en-AU" sz="14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uses evidence </a:t>
                      </a:r>
                      <a:r>
                        <a:rPr kumimoji="0" lang="en-AU" sz="1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to support the reasons for </a:t>
                      </a:r>
                      <a:r>
                        <a:rPr kumimoji="0" lang="en-AU" sz="14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why a strategy was effective or ineffective </a:t>
                      </a:r>
                      <a:r>
                        <a:rPr kumimoji="0" lang="en-AU" sz="1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and whether </a:t>
                      </a:r>
                      <a:r>
                        <a:rPr kumimoji="0" lang="en-AU" sz="14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the strategy achieved its intended outcomes</a:t>
                      </a:r>
                      <a:r>
                        <a:rPr kumimoji="0" lang="en-AU" sz="1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Student is able to give a judgment about the value of particular aspects of strategies, perhaps identifying parts that were effective and parts that were ineffective. Evidence may include evidence collected from training/practice or performance situation or post-training fitness or skills testing.</a:t>
                      </a:r>
                    </a:p>
                  </a:txBody>
                  <a:tcPr marL="53880" marR="53880" marT="0" marB="0" anchor="ctr"/>
                </a:tc>
                <a:extLst>
                  <a:ext uri="{0D108BD9-81ED-4DB2-BD59-A6C34878D82A}">
                    <a16:rowId xmlns:a16="http://schemas.microsoft.com/office/drawing/2014/main" val="2015481064"/>
                  </a:ext>
                </a:extLst>
              </a:tr>
              <a:tr h="1279496">
                <a:tc>
                  <a:txBody>
                    <a:bodyPr/>
                    <a:lstStyle/>
                    <a:p>
                      <a:pPr algn="ctr">
                        <a:spcAft>
                          <a:spcPts val="600"/>
                        </a:spcAft>
                      </a:pPr>
                      <a:r>
                        <a:rPr lang="en-AU" sz="1800" dirty="0">
                          <a:effectLst/>
                        </a:rPr>
                        <a:t>C</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3880" marR="53880" marT="0" marB="0" anchor="ctr"/>
                </a:tc>
                <a:tc>
                  <a:txBody>
                    <a:bodyPr/>
                    <a:lstStyle/>
                    <a:p>
                      <a:pPr>
                        <a:spcAft>
                          <a:spcPts val="600"/>
                        </a:spcAft>
                      </a:pPr>
                      <a:r>
                        <a:rPr lang="en-AU" sz="1800" b="1" dirty="0">
                          <a:effectLst/>
                        </a:rPr>
                        <a:t>Description, </a:t>
                      </a:r>
                      <a:r>
                        <a:rPr lang="en-AU" sz="1800" b="0" dirty="0">
                          <a:effectLst/>
                        </a:rPr>
                        <a:t>with </a:t>
                      </a:r>
                      <a:r>
                        <a:rPr lang="en-AU" sz="1800" b="1" dirty="0">
                          <a:effectLst/>
                        </a:rPr>
                        <a:t>some</a:t>
                      </a:r>
                      <a:r>
                        <a:rPr lang="en-AU" sz="1800" dirty="0">
                          <a:effectLst/>
                        </a:rPr>
                        <a:t> evaluation</a:t>
                      </a:r>
                      <a:endParaRPr lang="en-AU"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53880" marR="53880" marT="0" marB="0" anchor="ctr"/>
                </a:tc>
                <a:tc>
                  <a:txBody>
                    <a:bodyPr/>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AU" sz="1400" b="0" i="1"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There needs to be clear evidence of some evaluation of at least one strategy.</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AU" sz="1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There may be some description. The differentiating factor from a D level is that there is some evaluation – meaning the student provides a </a:t>
                      </a:r>
                      <a:r>
                        <a:rPr kumimoji="0" lang="en-AU" sz="1400" b="1"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judgement of the value of the strategy based on one or more criteria</a:t>
                      </a:r>
                      <a:r>
                        <a:rPr kumimoji="0" lang="en-AU" sz="1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Evaluation may be superficial. For example, student provides a holistic judgment about the value of a strategy/</a:t>
                      </a:r>
                      <a:r>
                        <a:rPr kumimoji="0" lang="en-AU" sz="1400" b="0" i="0" u="none" strike="noStrike" kern="1200" cap="none" spc="0" normalizeH="0" baseline="0" noProof="0" dirty="0" err="1">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ies</a:t>
                      </a:r>
                      <a:r>
                        <a:rPr kumimoji="0" lang="en-AU" sz="14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This may look like the student identifying that a training session was good/bad and giving some reasons why. Reasons may be general in nature.</a:t>
                      </a:r>
                      <a:endParaRPr lang="en-AU" sz="1400" dirty="0"/>
                    </a:p>
                  </a:txBody>
                  <a:tcPr marL="53880" marR="53880" marT="0" marB="0" anchor="ctr"/>
                </a:tc>
                <a:extLst>
                  <a:ext uri="{0D108BD9-81ED-4DB2-BD59-A6C34878D82A}">
                    <a16:rowId xmlns:a16="http://schemas.microsoft.com/office/drawing/2014/main" val="3979384671"/>
                  </a:ext>
                </a:extLst>
              </a:tr>
              <a:tr h="1038650">
                <a:tc>
                  <a:txBody>
                    <a:bodyPr/>
                    <a:lstStyle/>
                    <a:p>
                      <a:pPr algn="ctr">
                        <a:spcAft>
                          <a:spcPts val="600"/>
                        </a:spcAft>
                      </a:pPr>
                      <a:r>
                        <a:rPr lang="en-AU" sz="1800" dirty="0">
                          <a:effectLst/>
                        </a:rPr>
                        <a:t>D</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3880" marR="53880" marT="0" marB="0" anchor="ctr"/>
                </a:tc>
                <a:tc>
                  <a:txBody>
                    <a:bodyPr/>
                    <a:lstStyle/>
                    <a:p>
                      <a:pPr marL="0" marR="0" lvl="0" indent="0" algn="l" defTabSz="457200" rtl="0" eaLnBrk="1" fontAlgn="auto" latinLnBrk="0" hangingPunct="1">
                        <a:lnSpc>
                          <a:spcPct val="100000"/>
                        </a:lnSpc>
                        <a:spcBef>
                          <a:spcPts val="0"/>
                        </a:spcBef>
                        <a:spcAft>
                          <a:spcPts val="600"/>
                        </a:spcAft>
                        <a:buClrTx/>
                        <a:buSzTx/>
                        <a:buFontTx/>
                        <a:buNone/>
                        <a:tabLst/>
                        <a:defRPr/>
                      </a:pPr>
                      <a:r>
                        <a:rPr lang="en-AU" sz="1800" b="1" dirty="0">
                          <a:effectLst/>
                        </a:rPr>
                        <a:t>Description</a:t>
                      </a:r>
                      <a:endParaRPr lang="en-AU"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53880" marR="53880" marT="0" marB="0" anchor="ctr"/>
                </a:tc>
                <a:tc>
                  <a:txBody>
                    <a:bodyPr/>
                    <a:lstStyle/>
                    <a:p>
                      <a:pPr>
                        <a:spcAft>
                          <a:spcPts val="600"/>
                        </a:spcAft>
                      </a:pPr>
                      <a:r>
                        <a:rPr lang="en-AU" sz="1400" dirty="0">
                          <a:effectLst/>
                        </a:rPr>
                        <a:t>The experiences of implementing strategies are </a:t>
                      </a:r>
                      <a:r>
                        <a:rPr lang="en-AU" sz="1400" b="1" dirty="0">
                          <a:effectLst/>
                        </a:rPr>
                        <a:t>recounted</a:t>
                      </a:r>
                      <a:r>
                        <a:rPr lang="en-AU" sz="1400" dirty="0">
                          <a:effectLst/>
                        </a:rPr>
                        <a:t>. Student outlines, sometimes in great detail, their strategies (journey/training/practice) without providing a judgement of their value. </a:t>
                      </a:r>
                    </a:p>
                    <a:p>
                      <a:pPr marL="0" marR="0" lvl="0" indent="0" algn="l" defTabSz="457200" rtl="0" eaLnBrk="1" fontAlgn="auto" latinLnBrk="0" hangingPunct="1">
                        <a:lnSpc>
                          <a:spcPct val="100000"/>
                        </a:lnSpc>
                        <a:spcBef>
                          <a:spcPts val="0"/>
                        </a:spcBef>
                        <a:spcAft>
                          <a:spcPts val="600"/>
                        </a:spcAft>
                        <a:buClrTx/>
                        <a:buSzTx/>
                        <a:buFontTx/>
                        <a:buNone/>
                        <a:tabLst/>
                        <a:defRPr/>
                      </a:pPr>
                      <a:r>
                        <a:rPr lang="en-AU" sz="1400" dirty="0">
                          <a:effectLst/>
                        </a:rPr>
                        <a:t>For example, Student talks about how they felt when undertaking practice/training. Information about how the strategies looked and what happened is provided without a judgment given for how valuable these strategies were.</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3880" marR="53880" marT="0" marB="0" anchor="ctr"/>
                </a:tc>
                <a:extLst>
                  <a:ext uri="{0D108BD9-81ED-4DB2-BD59-A6C34878D82A}">
                    <a16:rowId xmlns:a16="http://schemas.microsoft.com/office/drawing/2014/main" val="2350349226"/>
                  </a:ext>
                </a:extLst>
              </a:tr>
              <a:tr h="541904">
                <a:tc>
                  <a:txBody>
                    <a:bodyPr/>
                    <a:lstStyle/>
                    <a:p>
                      <a:pPr algn="ctr">
                        <a:spcAft>
                          <a:spcPts val="600"/>
                        </a:spcAft>
                      </a:pPr>
                      <a:r>
                        <a:rPr lang="en-AU" sz="1800" dirty="0">
                          <a:effectLst/>
                        </a:rPr>
                        <a:t>E</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53880" marR="53880" marT="0" marB="0" anchor="ctr"/>
                </a:tc>
                <a:tc>
                  <a:txBody>
                    <a:bodyPr/>
                    <a:lstStyle/>
                    <a:p>
                      <a:pPr>
                        <a:spcAft>
                          <a:spcPts val="600"/>
                        </a:spcAft>
                      </a:pPr>
                      <a:r>
                        <a:rPr lang="en-AU" sz="1800" b="1" dirty="0">
                          <a:effectLst/>
                        </a:rPr>
                        <a:t>Attempted</a:t>
                      </a:r>
                      <a:r>
                        <a:rPr lang="en-AU" sz="1800" dirty="0">
                          <a:effectLst/>
                        </a:rPr>
                        <a:t> description</a:t>
                      </a:r>
                      <a:endParaRPr lang="en-AU"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53880" marR="53880" marT="0" marB="0" anchor="ctr"/>
                </a:tc>
                <a:tc>
                  <a:txBody>
                    <a:bodyPr/>
                    <a:lstStyle/>
                    <a:p>
                      <a:pPr>
                        <a:spcAft>
                          <a:spcPts val="600"/>
                        </a:spcAft>
                      </a:pPr>
                      <a:r>
                        <a:rPr lang="en-AU" sz="1400" dirty="0">
                          <a:effectLst/>
                        </a:rPr>
                        <a:t>Student has </a:t>
                      </a:r>
                      <a:r>
                        <a:rPr lang="en-AU" sz="1400" b="1" dirty="0">
                          <a:effectLst/>
                        </a:rPr>
                        <a:t>attempted to outline the strategies </a:t>
                      </a:r>
                      <a:r>
                        <a:rPr lang="en-AU" sz="1400" dirty="0">
                          <a:effectLst/>
                        </a:rPr>
                        <a:t>that they implemented but it is relatively unclear</a:t>
                      </a:r>
                      <a:endParaRPr lang="en-A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53880" marR="53880" marT="0" marB="0" anchor="ctr"/>
                </a:tc>
                <a:extLst>
                  <a:ext uri="{0D108BD9-81ED-4DB2-BD59-A6C34878D82A}">
                    <a16:rowId xmlns:a16="http://schemas.microsoft.com/office/drawing/2014/main" val="3643636040"/>
                  </a:ext>
                </a:extLst>
              </a:tr>
            </a:tbl>
          </a:graphicData>
        </a:graphic>
      </p:graphicFrame>
      <p:sp>
        <p:nvSpPr>
          <p:cNvPr id="6" name="TextBox 5">
            <a:extLst>
              <a:ext uri="{FF2B5EF4-FFF2-40B4-BE49-F238E27FC236}">
                <a16:creationId xmlns:a16="http://schemas.microsoft.com/office/drawing/2014/main" id="{27C8A858-8646-45CF-92FD-7CD5147ADCA1}"/>
              </a:ext>
            </a:extLst>
          </p:cNvPr>
          <p:cNvSpPr txBox="1"/>
          <p:nvPr/>
        </p:nvSpPr>
        <p:spPr>
          <a:xfrm>
            <a:off x="137542" y="14437"/>
            <a:ext cx="11919528" cy="369332"/>
          </a:xfrm>
          <a:prstGeom prst="rect">
            <a:avLst/>
          </a:prstGeom>
          <a:noFill/>
        </p:spPr>
        <p:txBody>
          <a:bodyPr wrap="square">
            <a:spAutoFit/>
          </a:bodyPr>
          <a:lstStyle/>
          <a:p>
            <a:pPr>
              <a:spcAft>
                <a:spcPts val="600"/>
              </a:spcAft>
            </a:pPr>
            <a:r>
              <a:rPr lang="en-AU" sz="1800" dirty="0">
                <a:effectLst/>
              </a:rPr>
              <a:t>AE3: Evaluation of implemented strategies.</a:t>
            </a:r>
            <a:endParaRPr lang="en-AU"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01934424"/>
      </p:ext>
    </p:extLst>
  </p:cSld>
  <p:clrMapOvr>
    <a:masterClrMapping/>
  </p:clrMapOvr>
</p:sld>
</file>

<file path=ppt/theme/theme1.xml><?xml version="1.0" encoding="utf-8"?>
<a:theme xmlns:a="http://schemas.openxmlformats.org/drawingml/2006/main" name="Office Theme">
  <a:themeElements>
    <a:clrScheme name="Blue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5.xml.rels>&#65279;<?xml version="1.0" encoding="utf-8"?><Relationships xmlns="http://schemas.openxmlformats.org/package/2006/relationships"><Relationship Type="http://schemas.openxmlformats.org/officeDocument/2006/relationships/customXmlProps" Target="/customXML/itemProps5.xml" Id="Rd3c4172d526e4b2384ade4b889302c76" /></Relationships>
</file>

<file path=customXML/item5.xml><?xml version="1.0" encoding="utf-8"?>
<metadata xmlns="http://www.objective.com/ecm/document/metadata/CB029ECD6D85427BAD5E1D35DE4A29A4" version="1.0.0">
  <systemFields>
    <field name="Objective-Id">
      <value order="0">A1022547</value>
    </field>
    <field name="Objective-Title">
      <value order="0">Stage 2 Physical Education - Performance Standard Elaborations (updated for 2022)</value>
    </field>
    <field name="Objective-Description">
      <value order="0"/>
    </field>
    <field name="Objective-CreationStamp">
      <value order="0">2021-08-18T00:23:41Z</value>
    </field>
    <field name="Objective-IsApproved">
      <value order="0">false</value>
    </field>
    <field name="Objective-IsPublished">
      <value order="0">true</value>
    </field>
    <field name="Objective-DatePublished">
      <value order="0">2022-02-01T23:56:37Z</value>
    </field>
    <field name="Objective-ModificationStamp">
      <value order="0">2022-02-01T23:56:37Z</value>
    </field>
    <field name="Objective-Owner">
      <value order="0">Alina Pietrzyk</value>
    </field>
    <field name="Objective-Path">
      <value order="0">Objective Global Folder:Quality Assurance Cycle:Stage 2 - 3. Confirming:Stage 2 Final Moderation:Stage 2 Final Moderation 2021:Calibration:Health and Physical Education:Physical Education:School Assessment</value>
    </field>
    <field name="Objective-Parent">
      <value order="0">School Assessment</value>
    </field>
    <field name="Objective-State">
      <value order="0">Published</value>
    </field>
    <field name="Objective-VersionId">
      <value order="0">vA1745427</value>
    </field>
    <field name="Objective-Version">
      <value order="0">6.0</value>
    </field>
    <field name="Objective-VersionNumber">
      <value order="0">6</value>
    </field>
    <field name="Objective-VersionComment">
      <value order="0"/>
    </field>
    <field name="Objective-FileNumber">
      <value order="0">qA18637</value>
    </field>
    <field name="Objective-Classification">
      <value order="0"/>
    </field>
    <field name="Objective-Caveats">
      <value order="0"/>
    </field>
  </systemFields>
  <catalogues>
    <catalogue name="Document Type Catalogue" type="type" ori="id:cA25">
      <field name="Objective-Security Classification">
        <value order="0">OFFICIAL</value>
      </field>
    </catalogue>
  </catalogues>
</metadata>
</file>

<file path=customXML/itemProps5.xml><?xml version="1.0" encoding="utf-8"?>
<ds:datastoreItem xmlns:ds="http://schemas.openxmlformats.org/officeDocument/2006/customXml" ds:itemID="{5745109E-2DDF-40CB-AC2B-FF9B10C90820}">
  <ds:schemaRefs>
    <ds:schemaRef ds:uri="http://www.objective.com/ecm/document/metadata/CB029ECD6D85427BAD5E1D35DE4A29A4"/>
  </ds:schemaRefs>
</ds:datastoreItem>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ct:contentTypeSchema xmlns:ct="http://schemas.microsoft.com/office/2006/metadata/contentType" xmlns:ma="http://schemas.microsoft.com/office/2006/metadata/properties/metaAttributes" ct:_="" ma:_="" ma:contentTypeName="Document" ma:contentTypeID="0x0101007FA749C84F7CD24ABD4EFD71B8F8849D" ma:contentTypeVersion="13" ma:contentTypeDescription="Create a new document." ma:contentTypeScope="" ma:versionID="255186768b4e20851c49038b8245856f">
  <xsd:schema xmlns:xsd="http://www.w3.org/2001/XMLSchema" xmlns:xs="http://www.w3.org/2001/XMLSchema" xmlns:p="http://schemas.microsoft.com/office/2006/metadata/properties" xmlns:ns2="2ad4ac95-6a41-4ce8-97ee-4b2c94af493a" xmlns:ns3="21566076-0606-4024-89c6-48ee27e703c5" targetNamespace="http://schemas.microsoft.com/office/2006/metadata/properties" ma:root="true" ma:fieldsID="9818e31b4154d24bc2502e9b34f43ba6" ns2:_="" ns3:_="">
    <xsd:import namespace="2ad4ac95-6a41-4ce8-97ee-4b2c94af493a"/>
    <xsd:import namespace="21566076-0606-4024-89c6-48ee27e703c5"/>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GenerationTime" minOccurs="0"/>
                <xsd:element ref="ns2:MediaServiceEventHashCode" minOccurs="0"/>
                <xsd:element ref="ns2:MediaServiceLocation" minOccurs="0"/>
                <xsd:element ref="ns2:MediaServiceOCR" minOccurs="0"/>
                <xsd:element ref="ns3:SharedWithUsers" minOccurs="0"/>
                <xsd:element ref="ns3:SharedWithDetail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ad4ac95-6a41-4ce8-97ee-4b2c94af493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Location" ma:index="16" nillable="true" ma:displayName="Location" ma:internalName="MediaServiceLocation"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21566076-0606-4024-89c6-48ee27e703c5"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2.xml><?xml version="1.0" encoding="utf-8"?>
<ds:datastoreItem xmlns:ds="http://schemas.openxmlformats.org/officeDocument/2006/customXml" ds:itemID="{4241CE2B-9D2B-4FFA-923B-A566030E625D}">
  <ds:schemaRefs>
    <ds:schemaRef ds:uri="http://schemas.openxmlformats.org/package/2006/metadata/core-properties"/>
    <ds:schemaRef ds:uri="c5aa402c-ea13-4302-8467-8a95dd568e83"/>
    <ds:schemaRef ds:uri="http://purl.org/dc/terms/"/>
    <ds:schemaRef ds:uri="http://www.w3.org/XML/1998/namespace"/>
    <ds:schemaRef ds:uri="http://purl.org/dc/elements/1.1/"/>
    <ds:schemaRef ds:uri="http://purl.org/dc/dcmitype/"/>
    <ds:schemaRef ds:uri="http://schemas.microsoft.com/office/2006/metadata/properties"/>
    <ds:schemaRef ds:uri="http://schemas.microsoft.com/office/2006/documentManagement/types"/>
    <ds:schemaRef ds:uri="http://schemas.microsoft.com/office/infopath/2007/PartnerControls"/>
    <ds:schemaRef ds:uri="36e67e40-aca1-4f29-a05f-26245c868f73"/>
  </ds:schemaRefs>
</ds:datastoreItem>
</file>

<file path=customXml/itemProps3.xml><?xml version="1.0" encoding="utf-8"?>
<ds:datastoreItem xmlns:ds="http://schemas.openxmlformats.org/officeDocument/2006/customXml" ds:itemID="{2470BBBE-C929-4BD3-9732-547CEAEA7A04}">
  <ds:schemaRefs>
    <ds:schemaRef ds:uri="http://schemas.microsoft.com/sharepoint/v3/contenttype/forms"/>
  </ds:schemaRefs>
</ds:datastoreItem>
</file>

<file path=customXml/itemProps4.xml><?xml version="1.0" encoding="utf-8"?>
<ds:datastoreItem xmlns:ds="http://schemas.openxmlformats.org/officeDocument/2006/customXml" ds:itemID="{63D0FDF8-9BC1-4190-9F08-700FEF58050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ad4ac95-6a41-4ce8-97ee-4b2c94af493a"/>
    <ds:schemaRef ds:uri="21566076-0606-4024-89c6-48ee27e703c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2469</TotalTime>
  <Words>2556</Words>
  <Application>Microsoft Office PowerPoint</Application>
  <PresentationFormat>Widescreen</PresentationFormat>
  <Paragraphs>157</Paragraphs>
  <Slides>8</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Roboto Light</vt:lpstr>
      <vt:lpstr>Office Theme</vt:lpstr>
      <vt:lpstr>Performance Standards Elaborations</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Performance Standards Elaborations</dc:title>
  <dc:creator>Morrish, Jessica</dc:creator>
  <cp:lastModifiedBy>Pietrzyk, Alina (SACE)</cp:lastModifiedBy>
  <cp:revision>8</cp:revision>
  <dcterms:created xsi:type="dcterms:W3CDTF">2021-08-05T05:54:48Z</dcterms:created>
  <dcterms:modified xsi:type="dcterms:W3CDTF">2022-02-01T23:56:27Z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0x0101007FA749C84F7CD24ABD4EFD71B8F8849D</vt:lpwstr>
  </property>
  <property fmtid="{D5CDD505-2E9C-101B-9397-08002B2CF9AE}" pid="3" name="MSIP_Label_77274858-3b1d-4431-8679-d878f40e28fd_Enabled">
    <vt:lpwstr>true</vt:lpwstr>
  </property>
  <property fmtid="{D5CDD505-2E9C-101B-9397-08002B2CF9AE}" pid="4" name="MSIP_Label_77274858-3b1d-4431-8679-d878f40e28fd_SetDate">
    <vt:lpwstr>2022-01-31T02:26:00Z</vt:lpwstr>
  </property>
  <property fmtid="{D5CDD505-2E9C-101B-9397-08002B2CF9AE}" pid="5" name="MSIP_Label_77274858-3b1d-4431-8679-d878f40e28fd_Method">
    <vt:lpwstr>Privileged</vt:lpwstr>
  </property>
  <property fmtid="{D5CDD505-2E9C-101B-9397-08002B2CF9AE}" pid="6" name="MSIP_Label_77274858-3b1d-4431-8679-d878f40e28fd_Name">
    <vt:lpwstr>-Official</vt:lpwstr>
  </property>
  <property fmtid="{D5CDD505-2E9C-101B-9397-08002B2CF9AE}" pid="7" name="MSIP_Label_77274858-3b1d-4431-8679-d878f40e28fd_SiteId">
    <vt:lpwstr>bda528f7-fca9-432f-bc98-bd7e90d40906</vt:lpwstr>
  </property>
  <property fmtid="{D5CDD505-2E9C-101B-9397-08002B2CF9AE}" pid="8" name="MSIP_Label_77274858-3b1d-4431-8679-d878f40e28fd_ActionId">
    <vt:lpwstr>aa6a3b6b-25e7-4fd3-86bb-cf3012a71bf1</vt:lpwstr>
  </property>
  <property fmtid="{D5CDD505-2E9C-101B-9397-08002B2CF9AE}" pid="9" name="MSIP_Label_77274858-3b1d-4431-8679-d878f40e28fd_ContentBits">
    <vt:lpwstr>1</vt:lpwstr>
  </property>
  <property fmtid="{D5CDD505-2E9C-101B-9397-08002B2CF9AE}" pid="10" name="ClassificationContentMarkingHeaderLocations">
    <vt:lpwstr>Office Theme:8</vt:lpwstr>
  </property>
  <property fmtid="{D5CDD505-2E9C-101B-9397-08002B2CF9AE}" pid="11" name="ClassificationContentMarkingHeaderText">
    <vt:lpwstr>OFFICIAL</vt:lpwstr>
  </property>
  <property fmtid="{D5CDD505-2E9C-101B-9397-08002B2CF9AE}" pid="12" name="Objective-Id">
    <vt:lpwstr>A1022547</vt:lpwstr>
  </property>
  <property fmtid="{D5CDD505-2E9C-101B-9397-08002B2CF9AE}" pid="13" name="Objective-Title">
    <vt:lpwstr>Stage 2 Physical Education - Performance Standard Elaborations (updated for 2022)</vt:lpwstr>
  </property>
  <property fmtid="{D5CDD505-2E9C-101B-9397-08002B2CF9AE}" pid="14" name="Objective-Description">
    <vt:lpwstr/>
  </property>
  <property fmtid="{D5CDD505-2E9C-101B-9397-08002B2CF9AE}" pid="15" name="Objective-CreationStamp">
    <vt:filetime>2021-08-18T00:23:41Z</vt:filetime>
  </property>
  <property fmtid="{D5CDD505-2E9C-101B-9397-08002B2CF9AE}" pid="16" name="Objective-IsApproved">
    <vt:bool>false</vt:bool>
  </property>
  <property fmtid="{D5CDD505-2E9C-101B-9397-08002B2CF9AE}" pid="17" name="Objective-IsPublished">
    <vt:bool>true</vt:bool>
  </property>
  <property fmtid="{D5CDD505-2E9C-101B-9397-08002B2CF9AE}" pid="18" name="Objective-DatePublished">
    <vt:filetime>2022-02-01T23:56:37Z</vt:filetime>
  </property>
  <property fmtid="{D5CDD505-2E9C-101B-9397-08002B2CF9AE}" pid="19" name="Objective-ModificationStamp">
    <vt:filetime>2022-02-01T23:56:37Z</vt:filetime>
  </property>
  <property fmtid="{D5CDD505-2E9C-101B-9397-08002B2CF9AE}" pid="20" name="Objective-Owner">
    <vt:lpwstr>Alina Pietrzyk</vt:lpwstr>
  </property>
  <property fmtid="{D5CDD505-2E9C-101B-9397-08002B2CF9AE}" pid="21" name="Objective-Path">
    <vt:lpwstr>Objective Global Folder:Quality Assurance Cycle:Stage 2 - 3. Confirming:Stage 2 Final Moderation:Stage 2 Final Moderation 2021:Calibration:Health and Physical Education:Physical Education:School Assessment</vt:lpwstr>
  </property>
  <property fmtid="{D5CDD505-2E9C-101B-9397-08002B2CF9AE}" pid="22" name="Objective-Parent">
    <vt:lpwstr>School Assessment</vt:lpwstr>
  </property>
  <property fmtid="{D5CDD505-2E9C-101B-9397-08002B2CF9AE}" pid="23" name="Objective-State">
    <vt:lpwstr>Published</vt:lpwstr>
  </property>
  <property fmtid="{D5CDD505-2E9C-101B-9397-08002B2CF9AE}" pid="24" name="Objective-VersionId">
    <vt:lpwstr>vA1745427</vt:lpwstr>
  </property>
  <property fmtid="{D5CDD505-2E9C-101B-9397-08002B2CF9AE}" pid="25" name="Objective-Version">
    <vt:lpwstr>6.0</vt:lpwstr>
  </property>
  <property fmtid="{D5CDD505-2E9C-101B-9397-08002B2CF9AE}" pid="26" name="Objective-VersionNumber">
    <vt:r8>6</vt:r8>
  </property>
  <property fmtid="{D5CDD505-2E9C-101B-9397-08002B2CF9AE}" pid="27" name="Objective-VersionComment">
    <vt:lpwstr/>
  </property>
  <property fmtid="{D5CDD505-2E9C-101B-9397-08002B2CF9AE}" pid="28" name="Objective-FileNumber">
    <vt:lpwstr>qA18637</vt:lpwstr>
  </property>
  <property fmtid="{D5CDD505-2E9C-101B-9397-08002B2CF9AE}" pid="29" name="Objective-Classification">
    <vt:lpwstr/>
  </property>
  <property fmtid="{D5CDD505-2E9C-101B-9397-08002B2CF9AE}" pid="30" name="Objective-Caveats">
    <vt:lpwstr/>
  </property>
  <property fmtid="{D5CDD505-2E9C-101B-9397-08002B2CF9AE}" pid="31" name="Objective-Security Classification">
    <vt:lpwstr>OFFICIAL</vt:lpwstr>
  </property>
</Properties>
</file>