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256" r:id="rId3"/>
    <p:sldId id="301" r:id="rId4"/>
    <p:sldId id="314" r:id="rId5"/>
    <p:sldId id="292" r:id="rId6"/>
    <p:sldId id="263" r:id="rId7"/>
    <p:sldId id="293" r:id="rId8"/>
    <p:sldId id="271" r:id="rId9"/>
    <p:sldId id="302" r:id="rId10"/>
    <p:sldId id="296" r:id="rId11"/>
    <p:sldId id="273" r:id="rId12"/>
    <p:sldId id="312" r:id="rId13"/>
    <p:sldId id="283" r:id="rId14"/>
    <p:sldId id="267" r:id="rId15"/>
    <p:sldId id="297" r:id="rId16"/>
    <p:sldId id="307" r:id="rId17"/>
    <p:sldId id="315" r:id="rId18"/>
    <p:sldId id="279" r:id="rId19"/>
    <p:sldId id="272" r:id="rId20"/>
    <p:sldId id="298" r:id="rId21"/>
    <p:sldId id="299" r:id="rId22"/>
    <p:sldId id="303" r:id="rId23"/>
    <p:sldId id="304" r:id="rId24"/>
    <p:sldId id="305" r:id="rId25"/>
    <p:sldId id="306"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800"/>
    <a:srgbClr val="565A5C"/>
    <a:srgbClr val="AAE4E1"/>
    <a:srgbClr val="F8E3A6"/>
    <a:srgbClr val="FE98AE"/>
    <a:srgbClr val="FE5478"/>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21587-236F-488E-AB83-3F6A70B4FF85}" v="21" dt="2024-01-18T05:51:19.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38" autoAdjust="0"/>
  </p:normalViewPr>
  <p:slideViewPr>
    <p:cSldViewPr>
      <p:cViewPr varScale="1">
        <p:scale>
          <a:sx n="89" d="100"/>
          <a:sy n="89" d="100"/>
        </p:scale>
        <p:origin x="22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y, Lucy (SACE)" userId="2c563871-fb41-43a4-be38-4796b78a5d3b" providerId="ADAL" clId="{582DF15C-81E3-4A52-88A5-BBE5329A39AB}"/>
    <pc:docChg chg="modSld">
      <pc:chgData name="Markey, Lucy (SACE)" userId="2c563871-fb41-43a4-be38-4796b78a5d3b" providerId="ADAL" clId="{582DF15C-81E3-4A52-88A5-BBE5329A39AB}" dt="2024-01-19T03:07:19.746" v="57" actId="20577"/>
      <pc:docMkLst>
        <pc:docMk/>
      </pc:docMkLst>
      <pc:sldChg chg="modSp mod">
        <pc:chgData name="Markey, Lucy (SACE)" userId="2c563871-fb41-43a4-be38-4796b78a5d3b" providerId="ADAL" clId="{582DF15C-81E3-4A52-88A5-BBE5329A39AB}" dt="2024-01-19T03:06:25.363" v="40" actId="1035"/>
        <pc:sldMkLst>
          <pc:docMk/>
          <pc:sldMk cId="2236457200" sldId="267"/>
        </pc:sldMkLst>
        <pc:spChg chg="mod">
          <ac:chgData name="Markey, Lucy (SACE)" userId="2c563871-fb41-43a4-be38-4796b78a5d3b" providerId="ADAL" clId="{582DF15C-81E3-4A52-88A5-BBE5329A39AB}" dt="2024-01-19T03:06:25.363" v="40" actId="1035"/>
          <ac:spMkLst>
            <pc:docMk/>
            <pc:sldMk cId="2236457200" sldId="267"/>
            <ac:spMk id="6" creationId="{00000000-0000-0000-0000-000000000000}"/>
          </ac:spMkLst>
        </pc:spChg>
      </pc:sldChg>
      <pc:sldChg chg="modSp mod">
        <pc:chgData name="Markey, Lucy (SACE)" userId="2c563871-fb41-43a4-be38-4796b78a5d3b" providerId="ADAL" clId="{582DF15C-81E3-4A52-88A5-BBE5329A39AB}" dt="2024-01-19T03:06:54.538" v="41" actId="207"/>
        <pc:sldMkLst>
          <pc:docMk/>
          <pc:sldMk cId="1771427580" sldId="298"/>
        </pc:sldMkLst>
        <pc:spChg chg="mod">
          <ac:chgData name="Markey, Lucy (SACE)" userId="2c563871-fb41-43a4-be38-4796b78a5d3b" providerId="ADAL" clId="{582DF15C-81E3-4A52-88A5-BBE5329A39AB}" dt="2024-01-19T03:06:54.538" v="41" actId="207"/>
          <ac:spMkLst>
            <pc:docMk/>
            <pc:sldMk cId="1771427580" sldId="298"/>
            <ac:spMk id="5" creationId="{00000000-0000-0000-0000-000000000000}"/>
          </ac:spMkLst>
        </pc:spChg>
      </pc:sldChg>
      <pc:sldChg chg="modSp mod">
        <pc:chgData name="Markey, Lucy (SACE)" userId="2c563871-fb41-43a4-be38-4796b78a5d3b" providerId="ADAL" clId="{582DF15C-81E3-4A52-88A5-BBE5329A39AB}" dt="2024-01-19T03:07:19.746" v="57" actId="20577"/>
        <pc:sldMkLst>
          <pc:docMk/>
          <pc:sldMk cId="2392567042" sldId="299"/>
        </pc:sldMkLst>
        <pc:spChg chg="mod">
          <ac:chgData name="Markey, Lucy (SACE)" userId="2c563871-fb41-43a4-be38-4796b78a5d3b" providerId="ADAL" clId="{582DF15C-81E3-4A52-88A5-BBE5329A39AB}" dt="2024-01-19T03:07:19.746" v="57" actId="20577"/>
          <ac:spMkLst>
            <pc:docMk/>
            <pc:sldMk cId="2392567042" sldId="299"/>
            <ac:spMk id="3" creationId="{00000000-0000-0000-0000-000000000000}"/>
          </ac:spMkLst>
        </pc:spChg>
      </pc:sldChg>
      <pc:sldChg chg="modSp mod">
        <pc:chgData name="Markey, Lucy (SACE)" userId="2c563871-fb41-43a4-be38-4796b78a5d3b" providerId="ADAL" clId="{582DF15C-81E3-4A52-88A5-BBE5329A39AB}" dt="2024-01-19T03:05:20.762" v="13" actId="20577"/>
        <pc:sldMkLst>
          <pc:docMk/>
          <pc:sldMk cId="4140626112" sldId="314"/>
        </pc:sldMkLst>
        <pc:spChg chg="mod">
          <ac:chgData name="Markey, Lucy (SACE)" userId="2c563871-fb41-43a4-be38-4796b78a5d3b" providerId="ADAL" clId="{582DF15C-81E3-4A52-88A5-BBE5329A39AB}" dt="2024-01-19T03:05:20.762" v="13" actId="20577"/>
          <ac:spMkLst>
            <pc:docMk/>
            <pc:sldMk cId="4140626112" sldId="31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42C81-493D-4390-A49E-1E7759336A4A}" type="datetimeFigureOut">
              <a:rPr lang="en-AU" smtClean="0"/>
              <a:t>19/01/2024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3CAAA-2DA0-4EA5-8078-8CBB5B11641F}" type="slidenum">
              <a:rPr lang="en-AU" smtClean="0"/>
              <a:t>‹#›</a:t>
            </a:fld>
            <a:endParaRPr lang="en-AU"/>
          </a:p>
        </p:txBody>
      </p:sp>
    </p:spTree>
    <p:extLst>
      <p:ext uri="{BB962C8B-B14F-4D97-AF65-F5344CB8AC3E}">
        <p14:creationId xmlns:p14="http://schemas.microsoft.com/office/powerpoint/2010/main" val="245173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atac.edu.a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ace.sa.edu.a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773CAAA-2DA0-4EA5-8078-8CBB5B11641F}" type="slidenum">
              <a:rPr lang="en-AU" smtClean="0"/>
              <a:t>1</a:t>
            </a:fld>
            <a:endParaRPr lang="en-AU"/>
          </a:p>
        </p:txBody>
      </p:sp>
    </p:spTree>
    <p:extLst>
      <p:ext uri="{BB962C8B-B14F-4D97-AF65-F5344CB8AC3E}">
        <p14:creationId xmlns:p14="http://schemas.microsoft.com/office/powerpoint/2010/main" val="16022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SACE Board offers modified subjects at both Stage 1 and 2 for students with identified intellectual disabilities.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student studying a modified subject will gain credits towards the SACE but not graded for the subject, instead successful achievement is recorded as ‘Completed’.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Any modified subjects a student has studied will be listed on their SACE certificate. </a:t>
            </a:r>
          </a:p>
        </p:txBody>
      </p:sp>
      <p:sp>
        <p:nvSpPr>
          <p:cNvPr id="4" name="Slide Number Placeholder 3"/>
          <p:cNvSpPr>
            <a:spLocks noGrp="1"/>
          </p:cNvSpPr>
          <p:nvPr>
            <p:ph type="sldNum" sz="quarter" idx="10"/>
          </p:nvPr>
        </p:nvSpPr>
        <p:spPr/>
        <p:txBody>
          <a:bodyPr/>
          <a:lstStyle/>
          <a:p>
            <a:fld id="{C773CAAA-2DA0-4EA5-8078-8CBB5B11641F}" type="slidenum">
              <a:rPr lang="en-AU" smtClean="0"/>
              <a:t>10</a:t>
            </a:fld>
            <a:endParaRPr lang="en-AU"/>
          </a:p>
        </p:txBody>
      </p:sp>
    </p:spTree>
    <p:extLst>
      <p:ext uri="{BB962C8B-B14F-4D97-AF65-F5344CB8AC3E}">
        <p14:creationId xmlns:p14="http://schemas.microsoft.com/office/powerpoint/2010/main" val="204559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Our SACE Planner which outlines the requirements can help you with your subject selection.</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TIP:</a:t>
            </a:r>
            <a:r>
              <a:rPr lang="en-AU" sz="1200" kern="1200" dirty="0">
                <a:solidFill>
                  <a:schemeClr val="tx1"/>
                </a:solidFill>
                <a:effectLst/>
                <a:latin typeface="+mn-lt"/>
                <a:ea typeface="+mn-ea"/>
                <a:cs typeface="+mn-cs"/>
              </a:rPr>
              <a:t> When choosing Stage 2 subjects, keep in mind any subjects that are required for university courses you may be interested 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11</a:t>
            </a:fld>
            <a:endParaRPr lang="en-AU"/>
          </a:p>
        </p:txBody>
      </p:sp>
    </p:spTree>
    <p:extLst>
      <p:ext uri="{BB962C8B-B14F-4D97-AF65-F5344CB8AC3E}">
        <p14:creationId xmlns:p14="http://schemas.microsoft.com/office/powerpoint/2010/main" val="20770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 in the SACE is assessed through the use of performance standards. SACE subjects are school-assessed at Stage 1. The responsibility for assessment at Stage 2 is shared between schools and the SACE Board.</a:t>
            </a:r>
            <a:br>
              <a:rPr lang="en-US" dirty="0"/>
            </a:br>
            <a:endParaRPr lang="en-US" dirty="0"/>
          </a:p>
          <a:p>
            <a:r>
              <a:rPr lang="en-US" dirty="0"/>
              <a:t>Teachers and assessors use the performance standards to decide how well a student has demonstrated his or her learning.</a:t>
            </a:r>
            <a:br>
              <a:rPr lang="en-US" dirty="0"/>
            </a:br>
            <a:endParaRPr lang="en-US" dirty="0"/>
          </a:p>
          <a:p>
            <a:r>
              <a:rPr lang="en-US" dirty="0"/>
              <a:t>The performance standards, which are provided in each subject outline, describe in detail the level of achievement required to obtain a grade:</a:t>
            </a:r>
          </a:p>
          <a:p>
            <a:r>
              <a:rPr lang="en-US" dirty="0"/>
              <a:t>from A to E for Stage 1</a:t>
            </a:r>
          </a:p>
          <a:p>
            <a:r>
              <a:rPr lang="en-US" dirty="0"/>
              <a:t>from A+ to E– for Stage 2.</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12</a:t>
            </a:fld>
            <a:endParaRPr lang="en-AU"/>
          </a:p>
        </p:txBody>
      </p:sp>
    </p:spTree>
    <p:extLst>
      <p:ext uri="{BB962C8B-B14F-4D97-AF65-F5344CB8AC3E}">
        <p14:creationId xmlns:p14="http://schemas.microsoft.com/office/powerpoint/2010/main" val="17262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Year 11 is when most students begin a full year of Stage 1 SACE study. </a:t>
            </a:r>
          </a:p>
          <a:p>
            <a:pPr marL="0" indent="0">
              <a:buNone/>
            </a:pPr>
            <a:endParaRPr lang="en-AU" dirty="0"/>
          </a:p>
          <a:p>
            <a:pPr marL="0" indent="0">
              <a:buNone/>
            </a:pPr>
            <a:r>
              <a:rPr lang="en-AU" dirty="0"/>
              <a:t>There are two compulsory requirements to be completed in Stage 1, these are usually achieved in Year 11:</a:t>
            </a:r>
            <a:br>
              <a:rPr lang="en-AU" dirty="0"/>
            </a:br>
            <a:endParaRPr lang="en-AU" dirty="0"/>
          </a:p>
          <a:p>
            <a:pPr lvl="0"/>
            <a:r>
              <a:rPr lang="en-AU" dirty="0"/>
              <a:t>at least two semesters of one or more English subjects (20 credits)</a:t>
            </a:r>
          </a:p>
          <a:p>
            <a:pPr lvl="0"/>
            <a:r>
              <a:rPr lang="en-AU" dirty="0"/>
              <a:t>at least one semester of a mathematics subject (10 credits)</a:t>
            </a:r>
          </a:p>
        </p:txBody>
      </p:sp>
      <p:sp>
        <p:nvSpPr>
          <p:cNvPr id="4" name="Slide Number Placeholder 3"/>
          <p:cNvSpPr>
            <a:spLocks noGrp="1"/>
          </p:cNvSpPr>
          <p:nvPr>
            <p:ph type="sldNum" sz="quarter" idx="10"/>
          </p:nvPr>
        </p:nvSpPr>
        <p:spPr/>
        <p:txBody>
          <a:bodyPr/>
          <a:lstStyle/>
          <a:p>
            <a:fld id="{C773CAAA-2DA0-4EA5-8078-8CBB5B11641F}" type="slidenum">
              <a:rPr lang="en-AU" smtClean="0"/>
              <a:t>13</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is one compulsory subject in Stage 2 — the Research Project.</a:t>
            </a:r>
          </a:p>
          <a:p>
            <a:r>
              <a:rPr lang="en-AU"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Research Project is a compulsory Stage 2 subject</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It is a </a:t>
            </a:r>
            <a:r>
              <a:rPr lang="en-US" dirty="0"/>
              <a:t>one semester, 10 credit subject.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Often completed in Year 11; however some schools offer this to students in Year 12.</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From 2025, the Research Project will be replaced with Activating Identities and Futures (AIF).</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14</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research a topic that really interests you in-depth.</a:t>
            </a:r>
          </a:p>
          <a:p>
            <a:r>
              <a:rPr lang="en-AU" dirty="0"/>
              <a:t>You will use their creativity and initiative, and develop the research, presentation and project management skills you’ll need to be successful at university, further study, work and life. </a:t>
            </a:r>
          </a:p>
          <a:p>
            <a:pPr marL="0" indent="0">
              <a:buNone/>
            </a:pPr>
            <a:br>
              <a:rPr lang="en-AU" dirty="0"/>
            </a:br>
            <a:r>
              <a:rPr lang="en-AU" dirty="0"/>
              <a:t>If you’re struggling to think of a topic, try getting thinking about:</a:t>
            </a:r>
          </a:p>
          <a:p>
            <a:pPr lvl="0"/>
            <a:r>
              <a:rPr lang="en-AU" dirty="0"/>
              <a:t>a topic that you are interested in, but haven’t had the chance to investigate</a:t>
            </a:r>
          </a:p>
          <a:p>
            <a:pPr lvl="0"/>
            <a:r>
              <a:rPr lang="en-AU" dirty="0"/>
              <a:t>You hobbies and interests outside school</a:t>
            </a:r>
          </a:p>
          <a:p>
            <a:pPr lvl="0"/>
            <a:r>
              <a:rPr lang="en-AU" dirty="0"/>
              <a:t>Your future plans and ambitions.</a:t>
            </a:r>
          </a:p>
          <a:p>
            <a:pPr lvl="0"/>
            <a:endParaRPr lang="en-AU" dirty="0"/>
          </a:p>
          <a:p>
            <a:pPr marL="0" indent="0">
              <a:buNone/>
            </a:pPr>
            <a:r>
              <a:rPr lang="en-AU" dirty="0"/>
              <a:t>Previous research questions include:</a:t>
            </a:r>
          </a:p>
          <a:p>
            <a:r>
              <a:rPr lang="en-AU" dirty="0"/>
              <a:t>‘What it is like to be a motoring journalist?’</a:t>
            </a:r>
          </a:p>
          <a:p>
            <a:r>
              <a:rPr lang="en-AU" dirty="0"/>
              <a:t>‘How the media influences the Australian asylum seeker debate’ </a:t>
            </a:r>
          </a:p>
          <a:p>
            <a:r>
              <a:rPr lang="en-AU" dirty="0"/>
              <a:t>‘What is the future of the southern hairy-nosed wombat?’ </a:t>
            </a:r>
          </a:p>
        </p:txBody>
      </p:sp>
      <p:sp>
        <p:nvSpPr>
          <p:cNvPr id="4" name="Slide Number Placeholder 3"/>
          <p:cNvSpPr>
            <a:spLocks noGrp="1"/>
          </p:cNvSpPr>
          <p:nvPr>
            <p:ph type="sldNum" sz="quarter" idx="10"/>
          </p:nvPr>
        </p:nvSpPr>
        <p:spPr/>
        <p:txBody>
          <a:bodyPr/>
          <a:lstStyle/>
          <a:p>
            <a:fld id="{C773CAAA-2DA0-4EA5-8078-8CBB5B11641F}" type="slidenum">
              <a:rPr lang="en-AU" smtClean="0"/>
              <a:t>15</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Activating Identities and Futures?</a:t>
            </a:r>
          </a:p>
          <a:p>
            <a:r>
              <a:rPr lang="en-US" dirty="0"/>
              <a:t>Students explore ideas related to an area of personal interest through a process of self-directed inquiry.</a:t>
            </a:r>
          </a:p>
          <a:p>
            <a:r>
              <a:rPr lang="en-US" dirty="0"/>
              <a:t>• using your own approach, </a:t>
            </a:r>
            <a:r>
              <a:rPr lang="en-US" dirty="0" err="1"/>
              <a:t>behaviours</a:t>
            </a:r>
            <a:r>
              <a:rPr lang="en-US" dirty="0"/>
              <a:t> and emotions to progress learning</a:t>
            </a:r>
          </a:p>
          <a:p>
            <a:r>
              <a:rPr lang="en-US" dirty="0"/>
              <a:t>• understanding how you think and learn in different </a:t>
            </a:r>
            <a:r>
              <a:rPr lang="en-US" dirty="0" err="1"/>
              <a:t>slituations</a:t>
            </a:r>
            <a:endParaRPr lang="en-US" dirty="0"/>
          </a:p>
          <a:p>
            <a:r>
              <a:rPr lang="en-US" dirty="0"/>
              <a:t>• exploiting your strengths and identifying areas for improvement</a:t>
            </a:r>
          </a:p>
          <a:p>
            <a:r>
              <a:rPr lang="en-US" dirty="0"/>
              <a:t>• stopping and thinking about your own work</a:t>
            </a:r>
          </a:p>
          <a:p>
            <a:r>
              <a:rPr lang="en-US" dirty="0"/>
              <a:t>• revealing and sharing your thinking</a:t>
            </a:r>
          </a:p>
          <a:p>
            <a:endParaRPr lang="en-US" dirty="0"/>
          </a:p>
        </p:txBody>
      </p:sp>
      <p:sp>
        <p:nvSpPr>
          <p:cNvPr id="4" name="Slide Number Placeholder 3"/>
          <p:cNvSpPr>
            <a:spLocks noGrp="1"/>
          </p:cNvSpPr>
          <p:nvPr>
            <p:ph type="sldNum" sz="quarter" idx="10"/>
          </p:nvPr>
        </p:nvSpPr>
        <p:spPr/>
        <p:txBody>
          <a:bodyPr/>
          <a:lstStyle/>
          <a:p>
            <a:fld id="{C773CAAA-2DA0-4EA5-8078-8CBB5B11641F}" type="slidenum">
              <a:rPr lang="en-AU" smtClean="0"/>
              <a:t>16</a:t>
            </a:fld>
            <a:endParaRPr lang="en-AU"/>
          </a:p>
        </p:txBody>
      </p:sp>
    </p:spTree>
    <p:extLst>
      <p:ext uri="{BB962C8B-B14F-4D97-AF65-F5344CB8AC3E}">
        <p14:creationId xmlns:p14="http://schemas.microsoft.com/office/powerpoint/2010/main" val="36586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At the end of Stage 2, you will receive your final results for all SACE subjects that you have completed, these grades are available in Students Online on the SACE website. </a:t>
            </a:r>
          </a:p>
          <a:p>
            <a:pPr marL="0" indent="0">
              <a:buNone/>
            </a:pPr>
            <a:endParaRPr lang="en-AU" dirty="0"/>
          </a:p>
          <a:p>
            <a:pPr marL="0" indent="0">
              <a:buNone/>
            </a:pPr>
            <a:r>
              <a:rPr lang="en-AU" dirty="0"/>
              <a:t>For eligible students, on the same day, the South Australian Tertiary Admissions Centre (SATAC) will release your Australian Tertiary Entrance Rank (ATAR) which you can use to apply for university.</a:t>
            </a:r>
          </a:p>
        </p:txBody>
      </p:sp>
      <p:sp>
        <p:nvSpPr>
          <p:cNvPr id="4" name="Slide Number Placeholder 3"/>
          <p:cNvSpPr>
            <a:spLocks noGrp="1"/>
          </p:cNvSpPr>
          <p:nvPr>
            <p:ph type="sldNum" sz="quarter" idx="10"/>
          </p:nvPr>
        </p:nvSpPr>
        <p:spPr/>
        <p:txBody>
          <a:bodyPr/>
          <a:lstStyle/>
          <a:p>
            <a:fld id="{C773CAAA-2DA0-4EA5-8078-8CBB5B11641F}" type="slidenum">
              <a:rPr lang="en-AU" smtClean="0"/>
              <a:t>17</a:t>
            </a:fld>
            <a:endParaRPr lang="en-AU"/>
          </a:p>
        </p:txBody>
      </p:sp>
    </p:spTree>
    <p:extLst>
      <p:ext uri="{BB962C8B-B14F-4D97-AF65-F5344CB8AC3E}">
        <p14:creationId xmlns:p14="http://schemas.microsoft.com/office/powerpoint/2010/main" val="388785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solidFill>
                <a:latin typeface="Arial" panose="020B0604020202020204" pitchFamily="34" charset="0"/>
                <a:cs typeface="Arial" panose="020B0604020202020204" pitchFamily="34" charset="0"/>
              </a:rPr>
              <a:t>Special provisions are reasonable adjustments in curriculum and assessment that positively enable eligible students to demonstrate the required knowledge, skills and standards of Stage 1 and Stage 2 subjects. </a:t>
            </a:r>
          </a:p>
          <a:p>
            <a:endParaRPr lang="en-US" sz="12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The SACE Board and schools work in partnership to ensure special provisions are available to eligible students for both Stage 1 and Stage 2 school assessment and Stage 2 external assessments.</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Approval for special provisions is based on information from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eligible student,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teachers and other school staff, </a:t>
            </a:r>
          </a:p>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and independent evidence from professionals or community members</a:t>
            </a:r>
          </a:p>
          <a:p>
            <a:endParaRPr lang="en-US" sz="12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Special provisions may be granted on a short-term or long-term basis, depending on the grounds for eligibility and a student’s particular circumstances. </a:t>
            </a:r>
          </a:p>
          <a:p>
            <a:endParaRPr lang="en-AU"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18</a:t>
            </a:fld>
            <a:endParaRPr lang="en-AU"/>
          </a:p>
        </p:txBody>
      </p:sp>
    </p:spTree>
    <p:extLst>
      <p:ext uri="{BB962C8B-B14F-4D97-AF65-F5344CB8AC3E}">
        <p14:creationId xmlns:p14="http://schemas.microsoft.com/office/powerpoint/2010/main" val="427266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Achieving the SACE is important if you wants to study at TAFE or university, but there are also other pathways after secondary school. The SACE also offers the flexibility to move smoothly from high school to employment. </a:t>
            </a:r>
          </a:p>
          <a:p>
            <a:pPr marL="0" indent="0">
              <a:buNone/>
            </a:pPr>
            <a:endParaRPr lang="en-AU" b="1" dirty="0"/>
          </a:p>
          <a:p>
            <a:pPr marL="0" indent="0">
              <a:buNone/>
            </a:pPr>
            <a:r>
              <a:rPr lang="en-AU" b="1" dirty="0"/>
              <a:t>University pathways</a:t>
            </a:r>
            <a:endParaRPr lang="en-AU" dirty="0"/>
          </a:p>
          <a:p>
            <a:pPr marL="0" indent="0">
              <a:buNone/>
            </a:pPr>
            <a:r>
              <a:rPr lang="en-AU" dirty="0"/>
              <a:t>Successful completion of the SACE is the most common way for students to gain entry to local and international universities. </a:t>
            </a:r>
          </a:p>
          <a:p>
            <a:endParaRPr lang="en-AU" dirty="0"/>
          </a:p>
          <a:p>
            <a:pPr marL="0" indent="0">
              <a:buNone/>
            </a:pPr>
            <a:r>
              <a:rPr lang="en-AU" dirty="0"/>
              <a:t>To be eligible to apply for university, South Australian students must have:</a:t>
            </a:r>
          </a:p>
          <a:p>
            <a:pPr lvl="0"/>
            <a:r>
              <a:rPr lang="en-AU" dirty="0"/>
              <a:t>completed the SACE with at least 90 credits at Stage 2 </a:t>
            </a:r>
          </a:p>
          <a:p>
            <a:pPr lvl="0"/>
            <a:r>
              <a:rPr lang="en-AU" dirty="0"/>
              <a:t>gained a university aggregate and an ATAR</a:t>
            </a:r>
          </a:p>
          <a:p>
            <a:pPr lvl="0"/>
            <a:r>
              <a:rPr lang="en-AU" dirty="0"/>
              <a:t>met any prerequisite subject requirements for their chosen university course</a:t>
            </a:r>
          </a:p>
          <a:p>
            <a:pPr lvl="0"/>
            <a:r>
              <a:rPr lang="en-AU" dirty="0"/>
              <a:t>complied with rules regarding subject combinations and counting restrictions </a:t>
            </a:r>
          </a:p>
          <a:p>
            <a:pPr marL="0" indent="0">
              <a:buNone/>
            </a:pPr>
            <a:endParaRPr lang="en-AU" dirty="0"/>
          </a:p>
          <a:p>
            <a:pPr marL="0" indent="0">
              <a:buNone/>
            </a:pPr>
            <a:r>
              <a:rPr lang="en-AU" dirty="0"/>
              <a:t>Application for entry to university courses is made through the South Australian Tertiary Admissions Centre (SATAC). More information is available on the SATAC website </a:t>
            </a:r>
            <a:r>
              <a:rPr lang="en-AU" u="sng" dirty="0">
                <a:hlinkClick r:id="rId3"/>
              </a:rPr>
              <a:t>www.satac.edu.au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19</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An internationally recognised qualification for life designed to help develop your capabilities.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Designed to develop your skills and knowledge to live, work and participate successfully in an ever-changing society.</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Offer you the flexibility to choose your subjects and complete the qualification in a timeframe that suits you and your lifestyle.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You will be a successful learner, a confident and creative individual and an active and informed citizen.</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Ready to succeed in further education, training or the workforce.</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What is an ATAR?</a:t>
            </a:r>
          </a:p>
          <a:p>
            <a:r>
              <a:rPr lang="en-US" sz="1200" kern="1200" dirty="0">
                <a:solidFill>
                  <a:schemeClr val="tx1"/>
                </a:solidFill>
                <a:effectLst/>
                <a:latin typeface="+mn-lt"/>
                <a:ea typeface="+mn-ea"/>
                <a:cs typeface="+mn-cs"/>
              </a:rPr>
              <a:t>An Australian Tertiary Admissions Rank is used by universities to select students for courses.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measures a student’s overall achievement compared with all students nationally and ranges from 0 to 99.95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score is calculated from your 90 credit, Stage 2 results.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20</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TAFE pathways</a:t>
            </a:r>
            <a:endParaRPr lang="en-AU" dirty="0"/>
          </a:p>
          <a:p>
            <a:r>
              <a:rPr lang="en-AU" sz="1200" kern="1200" dirty="0">
                <a:solidFill>
                  <a:schemeClr val="tx1"/>
                </a:solidFill>
                <a:effectLst/>
                <a:latin typeface="+mn-lt"/>
                <a:ea typeface="+mn-ea"/>
                <a:cs typeface="+mn-cs"/>
              </a:rPr>
              <a:t>TAFE SA campuses offer courses to prepare you for employment in professional, para-professional, technical and trade careers.</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Completing the SACE will provide you with a TAFE SA Selection Score that you can use to enter most TAFE SA courses. Entry requirements may vary depending on the level of the qualification.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Details of these requirements and a list of all the courses offered by TAFE can be found on the TAFE website.</a:t>
            </a:r>
          </a:p>
        </p:txBody>
      </p:sp>
      <p:sp>
        <p:nvSpPr>
          <p:cNvPr id="4" name="Slide Number Placeholder 3"/>
          <p:cNvSpPr>
            <a:spLocks noGrp="1"/>
          </p:cNvSpPr>
          <p:nvPr>
            <p:ph type="sldNum" sz="quarter" idx="10"/>
          </p:nvPr>
        </p:nvSpPr>
        <p:spPr/>
        <p:txBody>
          <a:bodyPr/>
          <a:lstStyle/>
          <a:p>
            <a:fld id="{C773CAAA-2DA0-4EA5-8078-8CBB5B11641F}" type="slidenum">
              <a:rPr lang="en-AU" smtClean="0"/>
              <a:t>21</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Employment and training</a:t>
            </a:r>
            <a:endParaRPr lang="en-AU" dirty="0"/>
          </a:p>
          <a:p>
            <a:pPr marL="0" indent="0">
              <a:buNone/>
            </a:pPr>
            <a:r>
              <a:rPr lang="en-AU" dirty="0"/>
              <a:t>The SACE offers the flexibility to move smoothly from high school to employment. You can choose to complete the SACE while training in an industry area through a recognised vocational education and training (VET) course or an Australian School-based Apprenticeship.</a:t>
            </a:r>
          </a:p>
          <a:p>
            <a:pPr marL="0" indent="0">
              <a:buNone/>
            </a:pPr>
            <a:endParaRPr lang="en-AU" dirty="0"/>
          </a:p>
          <a:p>
            <a:pPr marL="0" indent="0">
              <a:buNone/>
            </a:pPr>
            <a:r>
              <a:rPr lang="en-AU" dirty="0"/>
              <a:t>VET courses can count towards your SACE at both Stage 1 and Stage 2. This means you can be working towards, or may even have gained, a VET qualification by the time you finish the SACE – giving you a head start on your career. </a:t>
            </a:r>
          </a:p>
          <a:p>
            <a:pPr marL="0" indent="0">
              <a:buNone/>
            </a:pPr>
            <a:endParaRPr lang="en-AU" dirty="0"/>
          </a:p>
          <a:p>
            <a:pPr marL="0" indent="0">
              <a:buNone/>
            </a:pPr>
            <a:r>
              <a:rPr lang="en-AU" dirty="0"/>
              <a:t>You can choose from a wide range of industry areas, including construction, automotive, electro technology, hospitality, community services, and health and information technology.</a:t>
            </a:r>
          </a:p>
          <a:p>
            <a:pPr marL="0" indent="0">
              <a:buNone/>
            </a:pPr>
            <a:r>
              <a:rPr lang="en-AU" dirty="0"/>
              <a:t> </a:t>
            </a:r>
          </a:p>
          <a:p>
            <a:pPr marL="0" indent="0">
              <a:buNone/>
            </a:pPr>
            <a:r>
              <a:rPr lang="en-AU" dirty="0"/>
              <a:t>You can find a list of VET courses on the SACE website </a:t>
            </a:r>
            <a:r>
              <a:rPr lang="en-AU" u="sng" dirty="0">
                <a:hlinkClick r:id="rId3"/>
              </a:rPr>
              <a:t>www.sace.sa.edu.au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22</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Our school </a:t>
            </a:r>
            <a:endParaRPr lang="en-AU" dirty="0"/>
          </a:p>
          <a:p>
            <a:pPr marL="0" indent="0">
              <a:buNone/>
            </a:pPr>
            <a:r>
              <a:rPr lang="en-AU" dirty="0"/>
              <a:t>Our school’s SACE coordinator, teachers and other school leaders are here to help and can:</a:t>
            </a:r>
          </a:p>
          <a:p>
            <a:pPr lvl="0"/>
            <a:r>
              <a:rPr lang="en-US" dirty="0"/>
              <a:t>offer advice and information on the subjects being offered</a:t>
            </a:r>
            <a:endParaRPr lang="en-AU" dirty="0"/>
          </a:p>
          <a:p>
            <a:pPr lvl="0"/>
            <a:r>
              <a:rPr lang="en-AU" dirty="0"/>
              <a:t>help you select subjects that suit your interests and plans </a:t>
            </a:r>
          </a:p>
          <a:p>
            <a:pPr lvl="0"/>
            <a:r>
              <a:rPr lang="en-AU" dirty="0"/>
              <a:t>advise you about the best subjects to take to prepare for your preferred tertiary education course or area of employment </a:t>
            </a:r>
          </a:p>
          <a:p>
            <a:r>
              <a:rPr lang="en-AU" dirty="0"/>
              <a:t>advise you on vocational education and training (VET) options available to you, through our school or a registered training organisation (RTO). </a:t>
            </a:r>
          </a:p>
        </p:txBody>
      </p:sp>
      <p:sp>
        <p:nvSpPr>
          <p:cNvPr id="4" name="Slide Number Placeholder 3"/>
          <p:cNvSpPr>
            <a:spLocks noGrp="1"/>
          </p:cNvSpPr>
          <p:nvPr>
            <p:ph type="sldNum" sz="quarter" idx="10"/>
          </p:nvPr>
        </p:nvSpPr>
        <p:spPr/>
        <p:txBody>
          <a:bodyPr/>
          <a:lstStyle/>
          <a:p>
            <a:fld id="{C773CAAA-2DA0-4EA5-8078-8CBB5B11641F}" type="slidenum">
              <a:rPr lang="en-AU" smtClean="0"/>
              <a:t>23</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you are looking for ways to further support your child through their SACE journey, more information can be found under ‘studying the SACE’ on the SACE website.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Alternatively you can contact the askSACE team.</a:t>
            </a:r>
          </a:p>
        </p:txBody>
      </p:sp>
      <p:sp>
        <p:nvSpPr>
          <p:cNvPr id="4" name="Slide Number Placeholder 3"/>
          <p:cNvSpPr>
            <a:spLocks noGrp="1"/>
          </p:cNvSpPr>
          <p:nvPr>
            <p:ph type="sldNum" sz="quarter" idx="10"/>
          </p:nvPr>
        </p:nvSpPr>
        <p:spPr/>
        <p:txBody>
          <a:bodyPr/>
          <a:lstStyle/>
          <a:p>
            <a:fld id="{C773CAAA-2DA0-4EA5-8078-8CBB5B11641F}" type="slidenum">
              <a:rPr lang="en-AU" smtClean="0"/>
              <a:t>24</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25</a:t>
            </a:fld>
            <a:endParaRPr lang="en-AU"/>
          </a:p>
        </p:txBody>
      </p:sp>
    </p:spTree>
    <p:extLst>
      <p:ext uri="{BB962C8B-B14F-4D97-AF65-F5344CB8AC3E}">
        <p14:creationId xmlns:p14="http://schemas.microsoft.com/office/powerpoint/2010/main" val="2832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develop 7 key personal capabilities that equip you to live and work successfully in the 21st century.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Literacy: Develop skills to understand and interpret a variety of texts and people in a range of different situations and countries.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Numeracy: Gain knowledge to interpret information and solve problems through working with numbers, problem solve, and think logically.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and Communication Technology: Learn how to use current and emerging technologies and understand their impact on society and the workplace.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Critical and Creative Thinking: Learn to think broadly and deeply using reason, logic, imagination, and innovation to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complex topics.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Personal and Social: Learn to be aware of your own and others emotional, mental, and spiritual wellbeing.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Ethical Understanding: Develop a deep understanding of ethical, cultural, social, and environmental issues and how to manage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Intercultural Understanding: Learn about your own values, languages, beliefs, and morals, and those of others to develop empathy, respect, and responsibility.</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3</a:t>
            </a:fld>
            <a:endParaRPr lang="en-AU"/>
          </a:p>
        </p:txBody>
      </p:sp>
    </p:spTree>
    <p:extLst>
      <p:ext uri="{BB962C8B-B14F-4D97-AF65-F5344CB8AC3E}">
        <p14:creationId xmlns:p14="http://schemas.microsoft.com/office/powerpoint/2010/main" val="276652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Starts with Exploring Identities and Futures (EIF) in Year 10 before generally completing Stage 1 in Year 11 and Stage 2 in Year 12 (this can vary between schools and students).</a:t>
            </a:r>
          </a:p>
          <a:p>
            <a:pPr marL="0" indent="0">
              <a:buNone/>
            </a:pPr>
            <a:endParaRPr lang="en-AU" dirty="0"/>
          </a:p>
          <a:p>
            <a:pPr marL="0" indent="0">
              <a:buNone/>
            </a:pPr>
            <a:r>
              <a:rPr lang="en-AU" dirty="0"/>
              <a:t>To complete the qualification, you will need to complete the following:</a:t>
            </a:r>
          </a:p>
          <a:p>
            <a:endParaRPr lang="en-AU" dirty="0"/>
          </a:p>
          <a:p>
            <a:r>
              <a:rPr lang="en-AU" dirty="0"/>
              <a:t>200 credits </a:t>
            </a:r>
          </a:p>
          <a:p>
            <a:r>
              <a:rPr lang="en-AU" dirty="0"/>
              <a:t>undertake a few compulsory subjects. </a:t>
            </a:r>
          </a:p>
          <a:p>
            <a:r>
              <a:rPr lang="en-AU" dirty="0"/>
              <a:t>achieve a grade of C- (or better) for their Stage 2, 60 credit selected subjects.</a:t>
            </a:r>
          </a:p>
        </p:txBody>
      </p:sp>
      <p:sp>
        <p:nvSpPr>
          <p:cNvPr id="4" name="Slide Number Placeholder 3"/>
          <p:cNvSpPr>
            <a:spLocks noGrp="1"/>
          </p:cNvSpPr>
          <p:nvPr>
            <p:ph type="sldNum" sz="quarter" idx="10"/>
          </p:nvPr>
        </p:nvSpPr>
        <p:spPr/>
        <p:txBody>
          <a:bodyPr/>
          <a:lstStyle/>
          <a:p>
            <a:fld id="{C773CAAA-2DA0-4EA5-8078-8CBB5B11641F}" type="slidenum">
              <a:rPr lang="en-AU" smtClean="0"/>
              <a:t>4</a:t>
            </a:fld>
            <a:endParaRPr lang="en-AU" dirty="0"/>
          </a:p>
        </p:txBody>
      </p:sp>
    </p:spTree>
    <p:extLst>
      <p:ext uri="{BB962C8B-B14F-4D97-AF65-F5344CB8AC3E}">
        <p14:creationId xmlns:p14="http://schemas.microsoft.com/office/powerpoint/2010/main" val="116786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200 credits will be made up by the following: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few compulsory subjects (50 credits):</a:t>
            </a:r>
          </a:p>
          <a:p>
            <a:pPr lvl="0"/>
            <a:r>
              <a:rPr lang="en-AU" sz="1200" kern="1200" dirty="0">
                <a:solidFill>
                  <a:schemeClr val="tx1"/>
                </a:solidFill>
                <a:effectLst/>
                <a:latin typeface="+mn-lt"/>
                <a:ea typeface="+mn-ea"/>
                <a:cs typeface="+mn-cs"/>
              </a:rPr>
              <a:t>10 credits for Exploring Identities and Futures at Stage 1</a:t>
            </a:r>
          </a:p>
          <a:p>
            <a:pPr lvl="0"/>
            <a:r>
              <a:rPr lang="en-AU" sz="1200" kern="1200" dirty="0">
                <a:solidFill>
                  <a:schemeClr val="tx1"/>
                </a:solidFill>
                <a:effectLst/>
                <a:latin typeface="+mn-lt"/>
                <a:ea typeface="+mn-ea"/>
                <a:cs typeface="+mn-cs"/>
              </a:rPr>
              <a:t>20 credits chosen from a range of English subjects at Stage 1 or Stage 2 (literacy requirement)</a:t>
            </a:r>
          </a:p>
          <a:p>
            <a:pPr lvl="0"/>
            <a:r>
              <a:rPr lang="en-AU" sz="1200" kern="1200" dirty="0">
                <a:solidFill>
                  <a:schemeClr val="tx1"/>
                </a:solidFill>
                <a:effectLst/>
                <a:latin typeface="+mn-lt"/>
                <a:ea typeface="+mn-ea"/>
                <a:cs typeface="+mn-cs"/>
              </a:rPr>
              <a:t>10 credits chosen from a range of mathematics subjects at Stage 1 or Stage 2 (numeracy requirement)</a:t>
            </a:r>
          </a:p>
          <a:p>
            <a:pPr lvl="0"/>
            <a:r>
              <a:rPr lang="en-AU" sz="1200" kern="1200" dirty="0">
                <a:solidFill>
                  <a:schemeClr val="tx1"/>
                </a:solidFill>
                <a:effectLst/>
                <a:latin typeface="+mn-lt"/>
                <a:ea typeface="+mn-ea"/>
                <a:cs typeface="+mn-cs"/>
              </a:rPr>
              <a:t>10 credits for the Research Project at Stage 2 (Activating Identities and Futures from 2025)</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Most 10 credit subjects are studied over one semester and most 20 credit subjects are studied over two semesters.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5</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will need to successfully complete 90 credits,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gained through additional Stage 1 or Stage 2 subjects or Board-recognised courses (such as VET or community learning). You can choose the subjects or courses that you would like to study to gain the remaining 90 credits.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remaining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60 credits needs to be gained through Stage 2 subjects. You can choose these subjects, but they have to be worth at least 60 credits in total.</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6</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SACE is flexible, and caters for learning both in and outside school.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 combine study and part time work, a traineeship or school-based apprenticeship.</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Students can receive credits for a wide range of activities and training: </a:t>
            </a:r>
          </a:p>
          <a:p>
            <a:pPr lvl="0"/>
            <a:r>
              <a:rPr lang="en-AU" sz="1200" kern="1200" dirty="0">
                <a:solidFill>
                  <a:schemeClr val="tx1"/>
                </a:solidFill>
                <a:effectLst/>
                <a:latin typeface="+mn-lt"/>
                <a:ea typeface="+mn-ea"/>
                <a:cs typeface="+mn-cs"/>
              </a:rPr>
              <a:t>SACE subjects</a:t>
            </a:r>
          </a:p>
          <a:p>
            <a:pPr lvl="0"/>
            <a:r>
              <a:rPr lang="en-AU" sz="1200" kern="1200" dirty="0">
                <a:solidFill>
                  <a:schemeClr val="tx1"/>
                </a:solidFill>
                <a:effectLst/>
                <a:latin typeface="+mn-lt"/>
                <a:ea typeface="+mn-ea"/>
                <a:cs typeface="+mn-cs"/>
              </a:rPr>
              <a:t>Vocation education and training (VET)</a:t>
            </a:r>
          </a:p>
          <a:p>
            <a:pPr lvl="0"/>
            <a:r>
              <a:rPr lang="en-AU" sz="1200" kern="1200" dirty="0">
                <a:solidFill>
                  <a:schemeClr val="tx1"/>
                </a:solidFill>
                <a:effectLst/>
                <a:latin typeface="+mn-lt"/>
                <a:ea typeface="+mn-ea"/>
                <a:cs typeface="+mn-cs"/>
              </a:rPr>
              <a:t>Community learning </a:t>
            </a:r>
          </a:p>
          <a:p>
            <a:pPr lvl="0"/>
            <a:r>
              <a:rPr lang="en-AU" sz="1200" kern="1200" dirty="0">
                <a:solidFill>
                  <a:schemeClr val="tx1"/>
                </a:solidFill>
                <a:effectLst/>
                <a:latin typeface="+mn-lt"/>
                <a:ea typeface="+mn-ea"/>
                <a:cs typeface="+mn-cs"/>
              </a:rPr>
              <a:t>University  and TAFE studies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VET options are available at both Stage 1 and Stage 2 and include wide range of industry areas, including construction, automotive, electro technology, hospitality, community services, and health and information technology.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indent="0">
              <a:buNone/>
            </a:pPr>
            <a:r>
              <a:rPr lang="en-AU" dirty="0"/>
              <a:t>You can find a range of Stage 1 and 2 subjects offered, vocational education and training (VET) courses plus</a:t>
            </a:r>
            <a:r>
              <a:rPr lang="en-AU" baseline="0" dirty="0"/>
              <a:t> </a:t>
            </a:r>
            <a:r>
              <a:rPr lang="en-AU" dirty="0"/>
              <a:t>other options on the SACE </a:t>
            </a:r>
            <a:r>
              <a:rPr lang="en-AU" dirty="0">
                <a:solidFill>
                  <a:srgbClr val="FF0000"/>
                </a:solidFill>
              </a:rPr>
              <a:t>website.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7</a:t>
            </a:fld>
            <a:endParaRPr lang="en-AU"/>
          </a:p>
        </p:txBody>
      </p:sp>
    </p:spTree>
    <p:extLst>
      <p:ext uri="{BB962C8B-B14F-4D97-AF65-F5344CB8AC3E}">
        <p14:creationId xmlns:p14="http://schemas.microsoft.com/office/powerpoint/2010/main" val="12495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The SACE journey starts with Exploring Identities and Futures (EIF).</a:t>
            </a:r>
          </a:p>
          <a:p>
            <a:pPr marL="0" indent="0">
              <a:buNone/>
            </a:pPr>
            <a:endParaRPr lang="en-US" dirty="0"/>
          </a:p>
          <a:p>
            <a:pPr marL="0" indent="0">
              <a:buNone/>
            </a:pPr>
            <a:r>
              <a:rPr lang="en-US" b="1" dirty="0"/>
              <a:t>What is Exploring Identities and Futures (EIF)?</a:t>
            </a:r>
            <a:endParaRPr lang="en-AU" b="1" dirty="0"/>
          </a:p>
          <a:p>
            <a:r>
              <a:rPr lang="en-US" dirty="0"/>
              <a:t>• a 10-credit Stage 1 subject</a:t>
            </a:r>
          </a:p>
          <a:p>
            <a:r>
              <a:rPr lang="en-US" dirty="0"/>
              <a:t>• provides the opportunity to explore areas of personal value and interest</a:t>
            </a:r>
          </a:p>
          <a:p>
            <a:r>
              <a:rPr lang="en-US" dirty="0"/>
              <a:t>• you'll have more say over what and how you learn</a:t>
            </a:r>
          </a:p>
          <a:p>
            <a:r>
              <a:rPr lang="en-US" dirty="0"/>
              <a:t>• prepares you for a different way of thinking and learning in senior school</a:t>
            </a:r>
          </a:p>
          <a:p>
            <a:r>
              <a:rPr lang="en-US" dirty="0"/>
              <a:t>• encourages connections with other people at school or in your community</a:t>
            </a:r>
          </a:p>
          <a:p>
            <a:r>
              <a:rPr lang="en-US" dirty="0"/>
              <a:t>• build skills and capabilities that you will need to be successful after school</a:t>
            </a:r>
            <a:r>
              <a:rPr lang="en-AU" dirty="0"/>
              <a:t> </a:t>
            </a:r>
          </a:p>
          <a:p>
            <a:pPr lvl="0"/>
            <a:r>
              <a:rPr lang="en-US" dirty="0"/>
              <a:t>• y</a:t>
            </a:r>
            <a:r>
              <a:rPr lang="en-AU" dirty="0" err="1"/>
              <a:t>ou</a:t>
            </a:r>
            <a:r>
              <a:rPr lang="en-AU" dirty="0"/>
              <a:t> will need to achieve at least a C grade.</a:t>
            </a:r>
          </a:p>
        </p:txBody>
      </p:sp>
      <p:sp>
        <p:nvSpPr>
          <p:cNvPr id="4" name="Slide Number Placeholder 3"/>
          <p:cNvSpPr>
            <a:spLocks noGrp="1"/>
          </p:cNvSpPr>
          <p:nvPr>
            <p:ph type="sldNum" sz="quarter" idx="10"/>
          </p:nvPr>
        </p:nvSpPr>
        <p:spPr/>
        <p:txBody>
          <a:bodyPr/>
          <a:lstStyle/>
          <a:p>
            <a:fld id="{C773CAAA-2DA0-4EA5-8078-8CBB5B11641F}" type="slidenum">
              <a:rPr lang="en-AU" smtClean="0"/>
              <a:t>8</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Think about:</a:t>
            </a:r>
          </a:p>
          <a:p>
            <a:pPr lvl="0"/>
            <a:r>
              <a:rPr lang="en-AU" sz="1200" kern="1200" dirty="0">
                <a:solidFill>
                  <a:schemeClr val="tx1"/>
                </a:solidFill>
                <a:effectLst/>
                <a:latin typeface="+mn-lt"/>
                <a:ea typeface="+mn-ea"/>
                <a:cs typeface="+mn-cs"/>
              </a:rPr>
              <a:t>What am I interested in?</a:t>
            </a:r>
          </a:p>
          <a:p>
            <a:pPr lvl="0"/>
            <a:r>
              <a:rPr lang="en-AU" sz="1200" kern="1200" dirty="0">
                <a:solidFill>
                  <a:schemeClr val="tx1"/>
                </a:solidFill>
                <a:effectLst/>
                <a:latin typeface="+mn-lt"/>
                <a:ea typeface="+mn-ea"/>
                <a:cs typeface="+mn-cs"/>
              </a:rPr>
              <a:t>What am I good at?</a:t>
            </a:r>
          </a:p>
          <a:p>
            <a:pPr lvl="0"/>
            <a:r>
              <a:rPr lang="en-AU" sz="1200" kern="1200" dirty="0">
                <a:solidFill>
                  <a:schemeClr val="tx1"/>
                </a:solidFill>
                <a:effectLst/>
                <a:latin typeface="+mn-lt"/>
                <a:ea typeface="+mn-ea"/>
                <a:cs typeface="+mn-cs"/>
              </a:rPr>
              <a:t>What sort of job, or types of work, will help me follow my interests?</a:t>
            </a:r>
          </a:p>
          <a:p>
            <a:pPr lvl="0"/>
            <a:r>
              <a:rPr lang="en-AU" sz="1200" kern="1200" dirty="0">
                <a:solidFill>
                  <a:schemeClr val="tx1"/>
                </a:solidFill>
                <a:effectLst/>
                <a:latin typeface="+mn-lt"/>
                <a:ea typeface="+mn-ea"/>
                <a:cs typeface="+mn-cs"/>
              </a:rPr>
              <a:t>What subjects do I need to study to follow my chosen career pathway?</a:t>
            </a:r>
          </a:p>
          <a:p>
            <a:pPr lvl="0"/>
            <a:r>
              <a:rPr lang="en-AU" sz="1200" kern="1200" dirty="0">
                <a:solidFill>
                  <a:schemeClr val="tx1"/>
                </a:solidFill>
                <a:effectLst/>
                <a:latin typeface="+mn-lt"/>
                <a:ea typeface="+mn-ea"/>
                <a:cs typeface="+mn-cs"/>
              </a:rPr>
              <a:t>What do I hope to gain from my studies?</a:t>
            </a:r>
          </a:p>
          <a:p>
            <a:pPr lvl="0"/>
            <a:r>
              <a:rPr lang="en-AU" sz="1200" kern="1200" dirty="0">
                <a:solidFill>
                  <a:schemeClr val="tx1"/>
                </a:solidFill>
                <a:effectLst/>
                <a:latin typeface="+mn-lt"/>
                <a:ea typeface="+mn-ea"/>
                <a:cs typeface="+mn-cs"/>
              </a:rPr>
              <a:t>What have I learned during Exploring Identities and Futures?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TIP</a:t>
            </a:r>
            <a:r>
              <a:rPr lang="en-AU" sz="1200" kern="1200" dirty="0">
                <a:solidFill>
                  <a:schemeClr val="tx1"/>
                </a:solidFill>
                <a:effectLst/>
                <a:latin typeface="+mn-lt"/>
                <a:ea typeface="+mn-ea"/>
                <a:cs typeface="+mn-cs"/>
              </a:rPr>
              <a:t> – try and choose subjects that will open doors to a range of careers within their area of interest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will provide greater flexibility if you want to change or modify your choice in the future.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can find out more about credits and choosing subjects, or see the full list of Stage 1 and Stage 2 subjects on the SACE website.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9</a:t>
            </a:fld>
            <a:endParaRPr lang="en-AU"/>
          </a:p>
        </p:txBody>
      </p:sp>
    </p:spTree>
    <p:extLst>
      <p:ext uri="{BB962C8B-B14F-4D97-AF65-F5344CB8AC3E}">
        <p14:creationId xmlns:p14="http://schemas.microsoft.com/office/powerpoint/2010/main" val="142907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19/01/2024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232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19/01/2024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98611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19/01/2024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5800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19/01/2024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2026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11954-3D51-40CB-8BB6-FF50000F1C51}" type="datetimeFigureOut">
              <a:rPr lang="en-AU" smtClean="0"/>
              <a:t>19/01/2024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0562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FA11954-3D51-40CB-8BB6-FF50000F1C51}" type="datetimeFigureOut">
              <a:rPr lang="en-AU" smtClean="0"/>
              <a:t>19/01/2024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4834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A11954-3D51-40CB-8BB6-FF50000F1C51}" type="datetimeFigureOut">
              <a:rPr lang="en-AU" smtClean="0"/>
              <a:t>19/01/2024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54434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FA11954-3D51-40CB-8BB6-FF50000F1C51}" type="datetimeFigureOut">
              <a:rPr lang="en-AU" smtClean="0"/>
              <a:t>19/01/2024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46086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1954-3D51-40CB-8BB6-FF50000F1C51}" type="datetimeFigureOut">
              <a:rPr lang="en-AU" smtClean="0"/>
              <a:t>19/01/2024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84183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19/01/2024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4242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19/01/2024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730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1954-3D51-40CB-8BB6-FF50000F1C51}" type="datetimeFigureOut">
              <a:rPr lang="en-AU" smtClean="0"/>
              <a:t>19/01/2024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13999-13F6-4B5C-9A73-2CA33F71EB75}" type="slidenum">
              <a:rPr lang="en-AU" smtClean="0"/>
              <a:t>‹#›</a:t>
            </a:fld>
            <a:endParaRPr lang="en-AU"/>
          </a:p>
        </p:txBody>
      </p:sp>
      <p:sp>
        <p:nvSpPr>
          <p:cNvPr id="8" name="TextBox 7">
            <a:extLst>
              <a:ext uri="{FF2B5EF4-FFF2-40B4-BE49-F238E27FC236}">
                <a16:creationId xmlns:a16="http://schemas.microsoft.com/office/drawing/2014/main" id="{F8681FAE-882D-D82B-0FD1-1E006D89F26D}"/>
              </a:ext>
            </a:extLst>
          </p:cNvPr>
          <p:cNvSpPr txBox="1"/>
          <p:nvPr userDrawn="1">
            <p:extLst>
              <p:ext uri="{1162E1C5-73C7-4A58-AE30-91384D911F3F}">
                <p184:classification xmlns:p184="http://schemas.microsoft.com/office/powerpoint/2018/4/main" val="hdr"/>
              </p:ext>
            </p:extLst>
          </p:nvPr>
        </p:nvSpPr>
        <p:spPr>
          <a:xfrm>
            <a:off x="4228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17418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A6AE2-AF79-0394-0C6F-29E1156F9A18}"/>
              </a:ext>
            </a:extLst>
          </p:cNvPr>
          <p:cNvGrpSpPr/>
          <p:nvPr/>
        </p:nvGrpSpPr>
        <p:grpSpPr>
          <a:xfrm>
            <a:off x="1" y="6271"/>
            <a:ext cx="9143998" cy="6857999"/>
            <a:chOff x="1" y="6271"/>
            <a:chExt cx="9143998" cy="6857999"/>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6271"/>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D09CEA-2A1E-65CB-2C4F-A7DA49AE14BE}"/>
                </a:ext>
              </a:extLst>
            </p:cNvPr>
            <p:cNvSpPr txBox="1"/>
            <p:nvPr/>
          </p:nvSpPr>
          <p:spPr>
            <a:xfrm>
              <a:off x="6516216" y="6093296"/>
              <a:ext cx="2304256" cy="504056"/>
            </a:xfrm>
            <a:prstGeom prst="rect">
              <a:avLst/>
            </a:prstGeom>
            <a:solidFill>
              <a:srgbClr val="7AB800"/>
            </a:solidFill>
            <a:ln>
              <a:noFill/>
            </a:ln>
          </p:spPr>
          <p:txBody>
            <a:bodyPr wrap="square" rtlCol="0">
              <a:spAutoFit/>
            </a:bodyPr>
            <a:lstStyle/>
            <a:p>
              <a:endParaRPr lang="en-AU" dirty="0"/>
            </a:p>
          </p:txBody>
        </p:sp>
      </p:grpSp>
    </p:spTree>
    <p:extLst>
      <p:ext uri="{BB962C8B-B14F-4D97-AF65-F5344CB8AC3E}">
        <p14:creationId xmlns:p14="http://schemas.microsoft.com/office/powerpoint/2010/main" val="4285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5" name="Title 1"/>
          <p:cNvSpPr>
            <a:spLocks noGrp="1"/>
          </p:cNvSpPr>
          <p:nvPr>
            <p:ph type="title"/>
          </p:nvPr>
        </p:nvSpPr>
        <p:spPr>
          <a:xfrm>
            <a:off x="395536" y="917848"/>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Modified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subjects</a:t>
            </a:r>
            <a:endParaRPr lang="en-AU" sz="7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2916832" y="3415735"/>
            <a:ext cx="11089232" cy="674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ounded Rectangle 8"/>
          <p:cNvSpPr/>
          <p:nvPr/>
        </p:nvSpPr>
        <p:spPr>
          <a:xfrm>
            <a:off x="-2916832" y="4207823"/>
            <a:ext cx="11089232" cy="7920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545946" y="4297094"/>
            <a:ext cx="7842477"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 student studying a modified subject will gain credits towards the SACE but not graded for the subject. A successful achievement is recorded as ‘Completed’. </a:t>
            </a:r>
          </a:p>
        </p:txBody>
      </p:sp>
      <p:sp>
        <p:nvSpPr>
          <p:cNvPr id="11" name="Rounded Rectangle 10"/>
          <p:cNvSpPr/>
          <p:nvPr/>
        </p:nvSpPr>
        <p:spPr>
          <a:xfrm>
            <a:off x="-2916833" y="5143927"/>
            <a:ext cx="1015312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545946" y="3460426"/>
            <a:ext cx="8202518"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Modified subjects are available at both Stage 1 and 2 for students with identified intellectual disabilities. </a:t>
            </a:r>
          </a:p>
        </p:txBody>
      </p:sp>
      <p:sp>
        <p:nvSpPr>
          <p:cNvPr id="13" name="Rectangle 12"/>
          <p:cNvSpPr/>
          <p:nvPr/>
        </p:nvSpPr>
        <p:spPr>
          <a:xfrm>
            <a:off x="545946" y="5229200"/>
            <a:ext cx="7986494"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Modified subjects studied will be listed on your SACE certificate. </a:t>
            </a:r>
          </a:p>
        </p:txBody>
      </p:sp>
      <p:grpSp>
        <p:nvGrpSpPr>
          <p:cNvPr id="19" name="Group 18"/>
          <p:cNvGrpSpPr/>
          <p:nvPr/>
        </p:nvGrpSpPr>
        <p:grpSpPr>
          <a:xfrm>
            <a:off x="6383036" y="372082"/>
            <a:ext cx="2402631" cy="2300983"/>
            <a:chOff x="5755866" y="404664"/>
            <a:chExt cx="2184210" cy="2091803"/>
          </a:xfrm>
        </p:grpSpPr>
        <p:sp>
          <p:nvSpPr>
            <p:cNvPr id="17" name="Oval 16"/>
            <p:cNvSpPr/>
            <p:nvPr/>
          </p:nvSpPr>
          <p:spPr>
            <a:xfrm>
              <a:off x="5796136" y="404664"/>
              <a:ext cx="2091803" cy="2091803"/>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21072500">
              <a:off x="5755866" y="1023916"/>
              <a:ext cx="2184210" cy="979289"/>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FIND OUT MORE</a:t>
              </a:r>
            </a:p>
            <a:p>
              <a:pPr algn="ctr"/>
              <a:r>
                <a:rPr lang="en-AU" sz="1600" dirty="0">
                  <a:solidFill>
                    <a:schemeClr val="bg1"/>
                  </a:solidFill>
                  <a:latin typeface="Arial" panose="020B0604020202020204" pitchFamily="34" charset="0"/>
                  <a:cs typeface="Arial" panose="020B0604020202020204" pitchFamily="34" charset="0"/>
                </a:rPr>
                <a:t>about modified subjects on the SACE website.</a:t>
              </a:r>
            </a:p>
            <a:p>
              <a:pPr algn="ctr"/>
              <a:r>
                <a:rPr lang="en-AU" sz="1600" b="1" dirty="0">
                  <a:solidFill>
                    <a:schemeClr val="bg1"/>
                  </a:solidFill>
                  <a:latin typeface="Arial" panose="020B0604020202020204" pitchFamily="34" charset="0"/>
                  <a:cs typeface="Arial" panose="020B0604020202020204" pitchFamily="34" charset="0"/>
                </a:rPr>
                <a:t>sace.sa.edu.au </a:t>
              </a:r>
              <a:endParaRPr lang="en-US" sz="16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681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4" name="Oval 3"/>
          <p:cNvSpPr/>
          <p:nvPr/>
        </p:nvSpPr>
        <p:spPr>
          <a:xfrm>
            <a:off x="5570703" y="3395074"/>
            <a:ext cx="3202278" cy="320227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5" name="Rectangle 4"/>
          <p:cNvSpPr/>
          <p:nvPr/>
        </p:nvSpPr>
        <p:spPr>
          <a:xfrm rot="495446">
            <a:off x="5426347" y="4046540"/>
            <a:ext cx="3517691" cy="1877437"/>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TIP</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When choosing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subjects, keep in mind any</a:t>
            </a:r>
          </a:p>
          <a:p>
            <a:pPr algn="ctr"/>
            <a:r>
              <a:rPr lang="en-US" sz="1600" dirty="0">
                <a:solidFill>
                  <a:schemeClr val="bg1"/>
                </a:solidFill>
                <a:latin typeface="Arial" panose="020B0604020202020204" pitchFamily="34" charset="0"/>
                <a:cs typeface="Arial" panose="020B0604020202020204" pitchFamily="34" charset="0"/>
              </a:rPr>
              <a:t>subjects that are required for</a:t>
            </a:r>
          </a:p>
          <a:p>
            <a:pPr algn="ctr"/>
            <a:r>
              <a:rPr lang="en-US" sz="1600" dirty="0">
                <a:solidFill>
                  <a:schemeClr val="bg1"/>
                </a:solidFill>
                <a:latin typeface="Arial" panose="020B0604020202020204" pitchFamily="34" charset="0"/>
                <a:cs typeface="Arial" panose="020B0604020202020204" pitchFamily="34" charset="0"/>
              </a:rPr>
              <a:t>university courses you</a:t>
            </a:r>
          </a:p>
          <a:p>
            <a:pPr algn="ctr"/>
            <a:r>
              <a:rPr lang="en-US" sz="1600" dirty="0">
                <a:solidFill>
                  <a:schemeClr val="bg1"/>
                </a:solidFill>
                <a:latin typeface="Arial" panose="020B0604020202020204" pitchFamily="34" charset="0"/>
                <a:cs typeface="Arial" panose="020B0604020202020204" pitchFamily="34" charset="0"/>
              </a:rPr>
              <a:t>may be interested in. </a:t>
            </a:r>
          </a:p>
        </p:txBody>
      </p:sp>
      <p:pic>
        <p:nvPicPr>
          <p:cNvPr id="3" name="Picture 2" descr="A screenshot of a computer&#10;&#10;Description automatically generated">
            <a:extLst>
              <a:ext uri="{FF2B5EF4-FFF2-40B4-BE49-F238E27FC236}">
                <a16:creationId xmlns:a16="http://schemas.microsoft.com/office/drawing/2014/main" id="{6C69FCF9-F0E6-682A-6A39-CC844C5D3188}"/>
              </a:ext>
            </a:extLst>
          </p:cNvPr>
          <p:cNvPicPr>
            <a:picLocks noChangeAspect="1"/>
          </p:cNvPicPr>
          <p:nvPr/>
        </p:nvPicPr>
        <p:blipFill rotWithShape="1">
          <a:blip r:embed="rId4">
            <a:extLst>
              <a:ext uri="{28A0092B-C50C-407E-A947-70E740481C1C}">
                <a14:useLocalDpi xmlns:a14="http://schemas.microsoft.com/office/drawing/2010/main" val="0"/>
              </a:ext>
            </a:extLst>
          </a:blip>
          <a:srcRect r="7810"/>
          <a:stretch/>
        </p:blipFill>
        <p:spPr>
          <a:xfrm>
            <a:off x="-36511" y="0"/>
            <a:ext cx="4464496" cy="6858000"/>
          </a:xfrm>
          <a:prstGeom prst="rect">
            <a:avLst/>
          </a:prstGeom>
        </p:spPr>
      </p:pic>
    </p:spTree>
    <p:extLst>
      <p:ext uri="{BB962C8B-B14F-4D97-AF65-F5344CB8AC3E}">
        <p14:creationId xmlns:p14="http://schemas.microsoft.com/office/powerpoint/2010/main" val="9395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2103040" y="917848"/>
            <a:ext cx="8229600" cy="1143000"/>
          </a:xfrm>
        </p:spPr>
        <p:txBody>
          <a:bodyPr>
            <a:noAutofit/>
          </a:bodyPr>
          <a:lstStyle/>
          <a:p>
            <a:r>
              <a:rPr lang="en-US" sz="7000" b="1" dirty="0">
                <a:solidFill>
                  <a:schemeClr val="bg1"/>
                </a:solidFill>
                <a:latin typeface="Arial" panose="020B0604020202020204" pitchFamily="34" charset="0"/>
                <a:cs typeface="Arial" panose="020B0604020202020204" pitchFamily="34" charset="0"/>
              </a:rPr>
              <a:t>Making sure </a:t>
            </a:r>
            <a:br>
              <a:rPr lang="en-US" sz="7000" b="1" dirty="0">
                <a:solidFill>
                  <a:schemeClr val="bg1"/>
                </a:solidFill>
                <a:latin typeface="Arial" panose="020B0604020202020204" pitchFamily="34" charset="0"/>
                <a:cs typeface="Arial" panose="020B0604020202020204" pitchFamily="34" charset="0"/>
              </a:rPr>
            </a:br>
            <a:endParaRPr lang="en-AU" sz="7000" b="1"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179512" y="4042434"/>
            <a:ext cx="2094778" cy="2094778"/>
            <a:chOff x="179512" y="4042434"/>
            <a:chExt cx="2094778" cy="2094778"/>
          </a:xfrm>
        </p:grpSpPr>
        <p:sp>
          <p:nvSpPr>
            <p:cNvPr id="6" name="Oval 5"/>
            <p:cNvSpPr/>
            <p:nvPr/>
          </p:nvSpPr>
          <p:spPr>
            <a:xfrm>
              <a:off x="17951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95536" y="4513759"/>
              <a:ext cx="1656184" cy="830997"/>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STAGE 1</a:t>
              </a:r>
            </a:p>
            <a:p>
              <a:pPr algn="ctr"/>
              <a:r>
                <a:rPr lang="en-US" sz="1600" dirty="0">
                  <a:solidFill>
                    <a:schemeClr val="bg1"/>
                  </a:solidFill>
                  <a:latin typeface="Arial" panose="020B0604020202020204" pitchFamily="34" charset="0"/>
                  <a:cs typeface="Arial" panose="020B0604020202020204" pitchFamily="34" charset="0"/>
                </a:rPr>
                <a:t>School assessed </a:t>
              </a:r>
              <a:endParaRPr lang="en-AU" sz="1600" dirty="0">
                <a:solidFill>
                  <a:schemeClr val="bg1"/>
                </a:solidFill>
                <a:latin typeface="Arial" panose="020B0604020202020204" pitchFamily="34" charset="0"/>
                <a:cs typeface="Arial" panose="020B0604020202020204" pitchFamily="34" charset="0"/>
              </a:endParaRPr>
            </a:p>
          </p:txBody>
        </p:sp>
      </p:grpSp>
      <p:grpSp>
        <p:nvGrpSpPr>
          <p:cNvPr id="8" name="Group 7"/>
          <p:cNvGrpSpPr/>
          <p:nvPr/>
        </p:nvGrpSpPr>
        <p:grpSpPr>
          <a:xfrm>
            <a:off x="2405214" y="4042434"/>
            <a:ext cx="2094778" cy="2094778"/>
            <a:chOff x="2405214" y="4042434"/>
            <a:chExt cx="2094778" cy="2094778"/>
          </a:xfrm>
        </p:grpSpPr>
        <p:sp>
          <p:nvSpPr>
            <p:cNvPr id="9" name="Oval 8"/>
            <p:cNvSpPr/>
            <p:nvPr/>
          </p:nvSpPr>
          <p:spPr>
            <a:xfrm>
              <a:off x="2405214"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405214" y="4481825"/>
              <a:ext cx="2094777" cy="1323439"/>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STAGE 2</a:t>
              </a:r>
            </a:p>
            <a:p>
              <a:pPr algn="ctr"/>
              <a:r>
                <a:rPr lang="en-AU" sz="1600" dirty="0">
                  <a:solidFill>
                    <a:schemeClr val="bg1"/>
                  </a:solidFill>
                  <a:latin typeface="Arial" panose="020B0604020202020204" pitchFamily="34" charset="0"/>
                  <a:cs typeface="Arial" panose="020B0604020202020204" pitchFamily="34" charset="0"/>
                </a:rPr>
                <a:t>Shared responsibility between our school and the SACE Board.</a:t>
              </a:r>
            </a:p>
          </p:txBody>
        </p:sp>
      </p:grpSp>
      <p:grpSp>
        <p:nvGrpSpPr>
          <p:cNvPr id="11" name="Group 10"/>
          <p:cNvGrpSpPr/>
          <p:nvPr/>
        </p:nvGrpSpPr>
        <p:grpSpPr>
          <a:xfrm>
            <a:off x="4637462" y="4042434"/>
            <a:ext cx="2094778" cy="2094778"/>
            <a:chOff x="4637462" y="4042434"/>
            <a:chExt cx="2094778" cy="2094778"/>
          </a:xfrm>
        </p:grpSpPr>
        <p:sp>
          <p:nvSpPr>
            <p:cNvPr id="12" name="Oval 11"/>
            <p:cNvSpPr/>
            <p:nvPr/>
          </p:nvSpPr>
          <p:spPr>
            <a:xfrm>
              <a:off x="463746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637462" y="4369743"/>
              <a:ext cx="2094778" cy="1569660"/>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STANDARDS</a:t>
              </a:r>
              <a:endParaRPr lang="en-AU" sz="1600" b="1" dirty="0">
                <a:solidFill>
                  <a:schemeClr val="bg1"/>
                </a:solidFill>
                <a:latin typeface="Arial" panose="020B0604020202020204" pitchFamily="34" charset="0"/>
                <a:cs typeface="Arial" panose="020B0604020202020204" pitchFamily="34" charset="0"/>
              </a:endParaRPr>
            </a:p>
            <a:p>
              <a:pPr lvl="0" algn="ctr"/>
              <a:r>
                <a:rPr lang="en-AU" sz="1600" dirty="0">
                  <a:solidFill>
                    <a:schemeClr val="bg1"/>
                  </a:solidFill>
                  <a:latin typeface="Arial" panose="020B0604020202020204" pitchFamily="34" charset="0"/>
                  <a:cs typeface="Arial" panose="020B0604020202020204" pitchFamily="34" charset="0"/>
                </a:rPr>
                <a:t>Used by teachers to decide how well a student has demonstrated their learning</a:t>
              </a:r>
            </a:p>
          </p:txBody>
        </p:sp>
      </p:grpSp>
      <p:grpSp>
        <p:nvGrpSpPr>
          <p:cNvPr id="14" name="Group 13"/>
          <p:cNvGrpSpPr/>
          <p:nvPr/>
        </p:nvGrpSpPr>
        <p:grpSpPr>
          <a:xfrm>
            <a:off x="6869710" y="3998518"/>
            <a:ext cx="2094778" cy="2094778"/>
            <a:chOff x="6869710" y="3933056"/>
            <a:chExt cx="2094778" cy="2094778"/>
          </a:xfrm>
        </p:grpSpPr>
        <p:sp>
          <p:nvSpPr>
            <p:cNvPr id="15" name="Oval 14"/>
            <p:cNvSpPr/>
            <p:nvPr/>
          </p:nvSpPr>
          <p:spPr>
            <a:xfrm>
              <a:off x="6869710" y="3933056"/>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869710" y="4342448"/>
              <a:ext cx="2094777" cy="830997"/>
            </a:xfrm>
            <a:prstGeom prst="rect">
              <a:avLst/>
            </a:prstGeom>
          </p:spPr>
          <p:txBody>
            <a:bodyPr wrap="square">
              <a:spAutoFit/>
            </a:bodyPr>
            <a:lstStyle/>
            <a:p>
              <a:pPr lvl="0" algn="ctr"/>
              <a:r>
                <a:rPr lang="en-AU" sz="1600" b="1" dirty="0">
                  <a:solidFill>
                    <a:schemeClr val="bg1"/>
                  </a:solidFill>
                  <a:latin typeface="Arial" panose="020B0604020202020204" pitchFamily="34" charset="0"/>
                  <a:cs typeface="Arial" panose="020B0604020202020204" pitchFamily="34" charset="0"/>
                </a:rPr>
                <a:t>GRADING</a:t>
              </a:r>
            </a:p>
            <a:p>
              <a:pPr lvl="0" algn="ctr"/>
              <a:r>
                <a:rPr lang="en-US" sz="1600" dirty="0">
                  <a:solidFill>
                    <a:schemeClr val="bg1"/>
                  </a:solidFill>
                  <a:latin typeface="Arial" panose="020B0604020202020204" pitchFamily="34" charset="0"/>
                  <a:cs typeface="Arial" panose="020B0604020202020204" pitchFamily="34" charset="0"/>
                </a:rPr>
                <a:t>A to E for Stage 1</a:t>
              </a:r>
            </a:p>
            <a:p>
              <a:pPr lvl="0" algn="ctr"/>
              <a:r>
                <a:rPr lang="en-US" sz="1600" dirty="0">
                  <a:solidFill>
                    <a:schemeClr val="bg1"/>
                  </a:solidFill>
                  <a:latin typeface="Arial" panose="020B0604020202020204" pitchFamily="34" charset="0"/>
                  <a:cs typeface="Arial" panose="020B0604020202020204" pitchFamily="34" charset="0"/>
                </a:rPr>
                <a:t>A+ to E– for Stage 2</a:t>
              </a:r>
            </a:p>
          </p:txBody>
        </p:sp>
      </p:grpSp>
      <p:sp>
        <p:nvSpPr>
          <p:cNvPr id="18" name="Rectangle 17"/>
          <p:cNvSpPr/>
          <p:nvPr/>
        </p:nvSpPr>
        <p:spPr>
          <a:xfrm>
            <a:off x="5724128" y="1340768"/>
            <a:ext cx="3094437" cy="1169551"/>
          </a:xfrm>
          <a:prstGeom prst="rect">
            <a:avLst/>
          </a:prstGeom>
        </p:spPr>
        <p:txBody>
          <a:bodyPr wrap="none">
            <a:spAutoFit/>
          </a:bodyPr>
          <a:lstStyle/>
          <a:p>
            <a:r>
              <a:rPr lang="en-US" sz="7000" b="1" dirty="0">
                <a:solidFill>
                  <a:schemeClr val="bg1"/>
                </a:solidFill>
                <a:latin typeface="Arial" panose="020B0604020202020204" pitchFamily="34" charset="0"/>
                <a:cs typeface="Arial" panose="020B0604020202020204" pitchFamily="34" charset="0"/>
              </a:rPr>
              <a:t>it’s fair</a:t>
            </a:r>
            <a:endParaRPr lang="en-AU" sz="7000" dirty="0"/>
          </a:p>
        </p:txBody>
      </p:sp>
      <p:sp>
        <p:nvSpPr>
          <p:cNvPr id="19" name="Rectangle 18"/>
          <p:cNvSpPr/>
          <p:nvPr/>
        </p:nvSpPr>
        <p:spPr>
          <a:xfrm>
            <a:off x="5649353" y="2542824"/>
            <a:ext cx="3096501" cy="707886"/>
          </a:xfrm>
          <a:prstGeom prst="rect">
            <a:avLst/>
          </a:prstGeom>
        </p:spPr>
        <p:txBody>
          <a:bodyPr wrap="square">
            <a:spAutoFit/>
          </a:bodyPr>
          <a:lstStyle/>
          <a:p>
            <a:pPr algn="r"/>
            <a:r>
              <a:rPr lang="en-US" sz="2000" dirty="0">
                <a:solidFill>
                  <a:schemeClr val="bg1"/>
                </a:solidFill>
                <a:latin typeface="Arial" panose="020B0604020202020204" pitchFamily="34" charset="0"/>
                <a:cs typeface="Arial" panose="020B0604020202020204" pitchFamily="34" charset="0"/>
              </a:rPr>
              <a:t>PERFORMANCE </a:t>
            </a:r>
          </a:p>
          <a:p>
            <a:pPr algn="r"/>
            <a:r>
              <a:rPr lang="en-US" sz="2000" dirty="0">
                <a:solidFill>
                  <a:schemeClr val="bg1"/>
                </a:solidFill>
                <a:latin typeface="Arial" panose="020B0604020202020204" pitchFamily="34" charset="0"/>
                <a:cs typeface="Arial" panose="020B0604020202020204" pitchFamily="34" charset="0"/>
              </a:rPr>
              <a:t>STANDARDS</a:t>
            </a:r>
            <a:endParaRPr lang="en-A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6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520" y="1124744"/>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endParaRPr lang="en-AU" sz="72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69875" y="2636912"/>
            <a:ext cx="3365665" cy="707886"/>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COMPULSORY</a:t>
            </a:r>
          </a:p>
          <a:p>
            <a:r>
              <a:rPr lang="en-AU" sz="2000" dirty="0">
                <a:solidFill>
                  <a:schemeClr val="bg1"/>
                </a:solidFill>
                <a:latin typeface="Arial" panose="020B0604020202020204" pitchFamily="34" charset="0"/>
                <a:cs typeface="Arial" panose="020B0604020202020204" pitchFamily="34" charset="0"/>
              </a:rPr>
              <a:t>REQUIREMENTS</a:t>
            </a:r>
          </a:p>
        </p:txBody>
      </p:sp>
      <p:sp>
        <p:nvSpPr>
          <p:cNvPr id="8" name="Rectangle 7"/>
          <p:cNvSpPr/>
          <p:nvPr/>
        </p:nvSpPr>
        <p:spPr>
          <a:xfrm>
            <a:off x="369876" y="1475656"/>
            <a:ext cx="3365665" cy="1200329"/>
          </a:xfrm>
          <a:prstGeom prst="rect">
            <a:avLst/>
          </a:prstGeom>
        </p:spPr>
        <p:txBody>
          <a:bodyPr wrap="none">
            <a:spAutoFit/>
          </a:bodyPr>
          <a:lstStyle/>
          <a:p>
            <a:r>
              <a:rPr lang="en-US" sz="7200" b="1" dirty="0">
                <a:solidFill>
                  <a:schemeClr val="bg1"/>
                </a:solidFill>
                <a:latin typeface="Arial" panose="020B0604020202020204" pitchFamily="34" charset="0"/>
                <a:cs typeface="Arial" panose="020B0604020202020204" pitchFamily="34" charset="0"/>
              </a:rPr>
              <a:t>Year 11</a:t>
            </a:r>
            <a:endParaRPr lang="en-AU" sz="7200" dirty="0"/>
          </a:p>
        </p:txBody>
      </p:sp>
      <p:grpSp>
        <p:nvGrpSpPr>
          <p:cNvPr id="10" name="Group 9"/>
          <p:cNvGrpSpPr/>
          <p:nvPr/>
        </p:nvGrpSpPr>
        <p:grpSpPr>
          <a:xfrm>
            <a:off x="1710406" y="2996952"/>
            <a:ext cx="6822034" cy="3315017"/>
            <a:chOff x="1710406" y="2996952"/>
            <a:chExt cx="6822034" cy="3315017"/>
          </a:xfrm>
        </p:grpSpPr>
        <p:sp>
          <p:nvSpPr>
            <p:cNvPr id="22" name="Oval 21"/>
            <p:cNvSpPr/>
            <p:nvPr/>
          </p:nvSpPr>
          <p:spPr>
            <a:xfrm>
              <a:off x="176794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Oval 22"/>
            <p:cNvSpPr/>
            <p:nvPr/>
          </p:nvSpPr>
          <p:spPr>
            <a:xfrm>
              <a:off x="5277614"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grpSp>
          <p:nvGrpSpPr>
            <p:cNvPr id="19" name="Group 18"/>
            <p:cNvGrpSpPr/>
            <p:nvPr/>
          </p:nvGrpSpPr>
          <p:grpSpPr>
            <a:xfrm>
              <a:off x="5670846" y="3600306"/>
              <a:ext cx="2520280" cy="2492990"/>
              <a:chOff x="2803383" y="3040608"/>
              <a:chExt cx="2520280" cy="2492990"/>
            </a:xfrm>
          </p:grpSpPr>
          <p:sp>
            <p:nvSpPr>
              <p:cNvPr id="12" name="Rectangle 11"/>
              <p:cNvSpPr/>
              <p:nvPr/>
            </p:nvSpPr>
            <p:spPr>
              <a:xfrm>
                <a:off x="2803383" y="3040608"/>
                <a:ext cx="2520280"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1 semester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a:t>
                </a:r>
                <a:r>
                  <a:rPr lang="en-US" sz="3600" dirty="0" err="1">
                    <a:solidFill>
                      <a:schemeClr val="bg1"/>
                    </a:solidFill>
                    <a:latin typeface="Arial" panose="020B0604020202020204" pitchFamily="34" charset="0"/>
                    <a:cs typeface="Arial" panose="020B0604020202020204" pitchFamily="34" charset="0"/>
                  </a:rPr>
                  <a:t>Maths</a:t>
                </a:r>
                <a:endParaRPr lang="en-US" sz="3600" dirty="0">
                  <a:solidFill>
                    <a:schemeClr val="bg1"/>
                  </a:solidFill>
                  <a:latin typeface="Arial" panose="020B0604020202020204" pitchFamily="34" charset="0"/>
                  <a:cs typeface="Arial" panose="020B0604020202020204" pitchFamily="34" charset="0"/>
                </a:endParaRP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451455" y="4941168"/>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10 credits</a:t>
                </a:r>
              </a:p>
            </p:txBody>
          </p:sp>
        </p:grpSp>
        <p:sp>
          <p:nvSpPr>
            <p:cNvPr id="24" name="Rectangle 23"/>
            <p:cNvSpPr/>
            <p:nvPr/>
          </p:nvSpPr>
          <p:spPr>
            <a:xfrm>
              <a:off x="1710406" y="3600306"/>
              <a:ext cx="3355442"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2 semesters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English</a:t>
              </a: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2790526" y="5502741"/>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20 credits</a:t>
              </a:r>
            </a:p>
          </p:txBody>
        </p:sp>
      </p:grpSp>
    </p:spTree>
    <p:extLst>
      <p:ext uri="{BB962C8B-B14F-4D97-AF65-F5344CB8AC3E}">
        <p14:creationId xmlns:p14="http://schemas.microsoft.com/office/powerpoint/2010/main" val="22364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 name="Title 1"/>
          <p:cNvSpPr>
            <a:spLocks noGrp="1"/>
          </p:cNvSpPr>
          <p:nvPr>
            <p:ph type="title"/>
          </p:nvPr>
        </p:nvSpPr>
        <p:spPr>
          <a:xfrm>
            <a:off x="421196" y="773832"/>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Year 12</a:t>
            </a:r>
            <a:endParaRPr lang="en-AU" sz="7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551228" y="2492896"/>
            <a:ext cx="3516716" cy="2308324"/>
          </a:xfrm>
          <a:prstGeom prst="rect">
            <a:avLst/>
          </a:prstGeom>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The Research Project is the only compulsory Stage 2 subject. </a:t>
            </a:r>
          </a:p>
        </p:txBody>
      </p:sp>
      <p:grpSp>
        <p:nvGrpSpPr>
          <p:cNvPr id="3" name="Group 2"/>
          <p:cNvGrpSpPr/>
          <p:nvPr/>
        </p:nvGrpSpPr>
        <p:grpSpPr>
          <a:xfrm>
            <a:off x="-2916833" y="5575975"/>
            <a:ext cx="11665297" cy="517321"/>
            <a:chOff x="-2916833" y="5575975"/>
            <a:chExt cx="11665297" cy="517321"/>
          </a:xfrm>
        </p:grpSpPr>
        <p:sp>
          <p:nvSpPr>
            <p:cNvPr id="11" name="Rounded Rectangle 10"/>
            <p:cNvSpPr/>
            <p:nvPr/>
          </p:nvSpPr>
          <p:spPr>
            <a:xfrm>
              <a:off x="-2916833" y="5575975"/>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Many schools offer this to students in Year 11.</a:t>
              </a:r>
            </a:p>
          </p:txBody>
        </p:sp>
      </p:grpSp>
      <p:grpSp>
        <p:nvGrpSpPr>
          <p:cNvPr id="15" name="Group 14">
            <a:extLst>
              <a:ext uri="{FF2B5EF4-FFF2-40B4-BE49-F238E27FC236}">
                <a16:creationId xmlns:a16="http://schemas.microsoft.com/office/drawing/2014/main" id="{6D5F4E03-B832-6B0D-B857-80A8D1A8593B}"/>
              </a:ext>
            </a:extLst>
          </p:cNvPr>
          <p:cNvGrpSpPr/>
          <p:nvPr/>
        </p:nvGrpSpPr>
        <p:grpSpPr>
          <a:xfrm>
            <a:off x="-2916832" y="6224047"/>
            <a:ext cx="11665297" cy="517321"/>
            <a:chOff x="-2916833" y="5575975"/>
            <a:chExt cx="11665297" cy="517321"/>
          </a:xfrm>
        </p:grpSpPr>
        <p:sp>
          <p:nvSpPr>
            <p:cNvPr id="16" name="Rounded Rectangle 10">
              <a:extLst>
                <a:ext uri="{FF2B5EF4-FFF2-40B4-BE49-F238E27FC236}">
                  <a16:creationId xmlns:a16="http://schemas.microsoft.com/office/drawing/2014/main" id="{7084BA5F-9903-A914-27E0-B7C2703F05B5}"/>
                </a:ext>
              </a:extLst>
            </p:cNvPr>
            <p:cNvSpPr/>
            <p:nvPr/>
          </p:nvSpPr>
          <p:spPr>
            <a:xfrm>
              <a:off x="-2916833" y="5575975"/>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0791CAA9-4807-F955-F6D5-E2A3F27AC77C}"/>
                </a:ext>
              </a:extLst>
            </p:cNvPr>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Activating Identities and Futures from 2025.</a:t>
              </a:r>
            </a:p>
          </p:txBody>
        </p:sp>
      </p:grpSp>
      <p:grpSp>
        <p:nvGrpSpPr>
          <p:cNvPr id="19" name="Group 18">
            <a:extLst>
              <a:ext uri="{FF2B5EF4-FFF2-40B4-BE49-F238E27FC236}">
                <a16:creationId xmlns:a16="http://schemas.microsoft.com/office/drawing/2014/main" id="{2C6C7FD8-4309-6B89-2DC6-7CF5D968EACD}"/>
              </a:ext>
            </a:extLst>
          </p:cNvPr>
          <p:cNvGrpSpPr/>
          <p:nvPr/>
        </p:nvGrpSpPr>
        <p:grpSpPr>
          <a:xfrm>
            <a:off x="-2916832" y="4927903"/>
            <a:ext cx="11665297" cy="517321"/>
            <a:chOff x="-2916833" y="5575975"/>
            <a:chExt cx="11665297" cy="517321"/>
          </a:xfrm>
        </p:grpSpPr>
        <p:sp>
          <p:nvSpPr>
            <p:cNvPr id="20" name="Rounded Rectangle 10">
              <a:extLst>
                <a:ext uri="{FF2B5EF4-FFF2-40B4-BE49-F238E27FC236}">
                  <a16:creationId xmlns:a16="http://schemas.microsoft.com/office/drawing/2014/main" id="{6FC7F73F-4AF5-8246-6741-6B74093596F6}"/>
                </a:ext>
              </a:extLst>
            </p:cNvPr>
            <p:cNvSpPr/>
            <p:nvPr/>
          </p:nvSpPr>
          <p:spPr>
            <a:xfrm>
              <a:off x="-2916833" y="5575975"/>
              <a:ext cx="885698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527EF642-7456-2B8B-F761-8933517695F7}"/>
                </a:ext>
              </a:extLst>
            </p:cNvPr>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One semester (10 credit), requiring at least a C grade.</a:t>
              </a:r>
            </a:p>
          </p:txBody>
        </p:sp>
      </p:grpSp>
    </p:spTree>
    <p:extLst>
      <p:ext uri="{BB962C8B-B14F-4D97-AF65-F5344CB8AC3E}">
        <p14:creationId xmlns:p14="http://schemas.microsoft.com/office/powerpoint/2010/main" val="2049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3126461" y="2636912"/>
            <a:ext cx="993071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3126462" y="3273932"/>
            <a:ext cx="11934143" cy="646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89101" y="3315524"/>
            <a:ext cx="8412146" cy="584775"/>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Use your creativity and initiative, and develop the research, presentation and project management skills you will need to be successful at university, further study, work and life. </a:t>
            </a:r>
          </a:p>
        </p:txBody>
      </p:sp>
      <p:sp>
        <p:nvSpPr>
          <p:cNvPr id="49" name="Rectangle 48"/>
          <p:cNvSpPr/>
          <p:nvPr/>
        </p:nvSpPr>
        <p:spPr>
          <a:xfrm>
            <a:off x="189101" y="2726295"/>
            <a:ext cx="712239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You will research a topic question in-depth that really interests you.</a:t>
            </a:r>
          </a:p>
        </p:txBody>
      </p:sp>
      <p:grpSp>
        <p:nvGrpSpPr>
          <p:cNvPr id="19" name="Group 18"/>
          <p:cNvGrpSpPr/>
          <p:nvPr/>
        </p:nvGrpSpPr>
        <p:grpSpPr>
          <a:xfrm>
            <a:off x="6552220" y="116632"/>
            <a:ext cx="2484276" cy="2371888"/>
            <a:chOff x="19611" y="751492"/>
            <a:chExt cx="3773524" cy="3705756"/>
          </a:xfrm>
        </p:grpSpPr>
        <p:sp>
          <p:nvSpPr>
            <p:cNvPr id="20" name="Oval 19"/>
            <p:cNvSpPr/>
            <p:nvPr/>
          </p:nvSpPr>
          <p:spPr>
            <a:xfrm>
              <a:off x="19611" y="751492"/>
              <a:ext cx="3705756" cy="370575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5981" y="1725667"/>
              <a:ext cx="3727154" cy="1799928"/>
            </a:xfrm>
            <a:prstGeom prst="rect">
              <a:avLst/>
            </a:prstGeom>
          </p:spPr>
          <p:txBody>
            <a:bodyPr wrap="square">
              <a:spAutoFit/>
            </a:bodyPr>
            <a:lstStyle/>
            <a:p>
              <a:pPr algn="ctr"/>
              <a:r>
                <a:rPr lang="en-AU" sz="2400" b="1" dirty="0">
                  <a:solidFill>
                    <a:schemeClr val="bg1"/>
                  </a:solidFill>
                  <a:latin typeface="Arial" panose="020B0604020202020204" pitchFamily="34" charset="0"/>
                  <a:cs typeface="Arial" panose="020B0604020202020204" pitchFamily="34" charset="0"/>
                </a:rPr>
                <a:t>WHAT IS THE</a:t>
              </a:r>
            </a:p>
            <a:p>
              <a:pPr algn="ctr"/>
              <a:r>
                <a:rPr lang="en-AU" sz="2400" b="1" dirty="0">
                  <a:solidFill>
                    <a:schemeClr val="bg1"/>
                  </a:solidFill>
                  <a:latin typeface="Arial" panose="020B0604020202020204" pitchFamily="34" charset="0"/>
                  <a:cs typeface="Arial" panose="020B0604020202020204" pitchFamily="34" charset="0"/>
                </a:rPr>
                <a:t>RESEARCH PROJECT?</a:t>
              </a:r>
            </a:p>
          </p:txBody>
        </p:sp>
      </p:gr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11" name="Rounded Rectangle 38">
            <a:extLst>
              <a:ext uri="{FF2B5EF4-FFF2-40B4-BE49-F238E27FC236}">
                <a16:creationId xmlns:a16="http://schemas.microsoft.com/office/drawing/2014/main" id="{3CCF668C-E386-2752-BDC0-7745EF92292B}"/>
              </a:ext>
            </a:extLst>
          </p:cNvPr>
          <p:cNvSpPr/>
          <p:nvPr/>
        </p:nvSpPr>
        <p:spPr>
          <a:xfrm>
            <a:off x="-559022" y="4805992"/>
            <a:ext cx="77768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BFD6E790-5CB9-0A7B-587B-071DEFC1DE1A}"/>
              </a:ext>
            </a:extLst>
          </p:cNvPr>
          <p:cNvSpPr/>
          <p:nvPr/>
        </p:nvSpPr>
        <p:spPr>
          <a:xfrm>
            <a:off x="189101" y="4873270"/>
            <a:ext cx="74104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Something you are interested in but haven’t had the chance to investigate.</a:t>
            </a:r>
          </a:p>
        </p:txBody>
      </p:sp>
      <p:sp>
        <p:nvSpPr>
          <p:cNvPr id="13" name="Rounded Rectangle 45">
            <a:extLst>
              <a:ext uri="{FF2B5EF4-FFF2-40B4-BE49-F238E27FC236}">
                <a16:creationId xmlns:a16="http://schemas.microsoft.com/office/drawing/2014/main" id="{D721B1E5-6D51-C73F-81B6-3F4D15CF1E08}"/>
              </a:ext>
            </a:extLst>
          </p:cNvPr>
          <p:cNvSpPr/>
          <p:nvPr/>
        </p:nvSpPr>
        <p:spPr>
          <a:xfrm>
            <a:off x="-699125" y="5443012"/>
            <a:ext cx="498309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070BE29-7464-A594-B1B9-CAC7E65CC9BC}"/>
              </a:ext>
            </a:extLst>
          </p:cNvPr>
          <p:cNvSpPr/>
          <p:nvPr/>
        </p:nvSpPr>
        <p:spPr>
          <a:xfrm>
            <a:off x="189101" y="5512596"/>
            <a:ext cx="6975186"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Your hobbies and interests outside school.</a:t>
            </a:r>
          </a:p>
        </p:txBody>
      </p:sp>
      <p:sp>
        <p:nvSpPr>
          <p:cNvPr id="15" name="Rounded Rectangle 47">
            <a:extLst>
              <a:ext uri="{FF2B5EF4-FFF2-40B4-BE49-F238E27FC236}">
                <a16:creationId xmlns:a16="http://schemas.microsoft.com/office/drawing/2014/main" id="{5F42E202-F6D5-4C45-620C-81F4FC6EA3C4}"/>
              </a:ext>
            </a:extLst>
          </p:cNvPr>
          <p:cNvSpPr/>
          <p:nvPr/>
        </p:nvSpPr>
        <p:spPr>
          <a:xfrm>
            <a:off x="-559023" y="6080031"/>
            <a:ext cx="4032447"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20B24873-D05D-29F3-445A-EAD3624CD188}"/>
              </a:ext>
            </a:extLst>
          </p:cNvPr>
          <p:cNvSpPr/>
          <p:nvPr/>
        </p:nvSpPr>
        <p:spPr>
          <a:xfrm>
            <a:off x="189101" y="6169414"/>
            <a:ext cx="3120150"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Your future plans and ambitions.</a:t>
            </a:r>
          </a:p>
        </p:txBody>
      </p:sp>
      <p:sp>
        <p:nvSpPr>
          <p:cNvPr id="17" name="Rounded Rectangle 56">
            <a:extLst>
              <a:ext uri="{FF2B5EF4-FFF2-40B4-BE49-F238E27FC236}">
                <a16:creationId xmlns:a16="http://schemas.microsoft.com/office/drawing/2014/main" id="{AF11F5E1-98CA-D950-AB1F-34DE19F68787}"/>
              </a:ext>
            </a:extLst>
          </p:cNvPr>
          <p:cNvSpPr/>
          <p:nvPr/>
        </p:nvSpPr>
        <p:spPr>
          <a:xfrm>
            <a:off x="-1062603" y="4039962"/>
            <a:ext cx="5994644" cy="64633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7912FE91-2599-8C42-B55B-5BBF9FE9CBA1}"/>
              </a:ext>
            </a:extLst>
          </p:cNvPr>
          <p:cNvSpPr/>
          <p:nvPr/>
        </p:nvSpPr>
        <p:spPr>
          <a:xfrm>
            <a:off x="189101" y="3996870"/>
            <a:ext cx="5054916" cy="646331"/>
          </a:xfrm>
          <a:prstGeom prst="rect">
            <a:avLst/>
          </a:prstGeom>
        </p:spPr>
        <p:txBody>
          <a:bodyPr wrap="square">
            <a:spAutoFit/>
          </a:bodyPr>
          <a:lstStyle/>
          <a:p>
            <a:pPr lvl="0"/>
            <a:r>
              <a:rPr lang="en-US" sz="3600" dirty="0">
                <a:solidFill>
                  <a:schemeClr val="bg1"/>
                </a:solidFill>
                <a:latin typeface="Arial" panose="020B0604020202020204" pitchFamily="34" charset="0"/>
                <a:cs typeface="Arial" panose="020B0604020202020204" pitchFamily="34" charset="0"/>
              </a:rPr>
              <a:t>Selecting a topic</a:t>
            </a:r>
          </a:p>
        </p:txBody>
      </p:sp>
    </p:spTree>
    <p:extLst>
      <p:ext uri="{BB962C8B-B14F-4D97-AF65-F5344CB8AC3E}">
        <p14:creationId xmlns:p14="http://schemas.microsoft.com/office/powerpoint/2010/main" val="30219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1" name="Rounded Rectangle 30"/>
          <p:cNvSpPr/>
          <p:nvPr/>
        </p:nvSpPr>
        <p:spPr>
          <a:xfrm>
            <a:off x="-3126461" y="4300624"/>
            <a:ext cx="9858701"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89101" y="4413972"/>
            <a:ext cx="6543139"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Understanding how you think and learn in different situations. </a:t>
            </a:r>
          </a:p>
        </p:txBody>
      </p:sp>
      <p:grpSp>
        <p:nvGrpSpPr>
          <p:cNvPr id="19" name="Group 18"/>
          <p:cNvGrpSpPr/>
          <p:nvPr/>
        </p:nvGrpSpPr>
        <p:grpSpPr>
          <a:xfrm>
            <a:off x="6552220" y="116632"/>
            <a:ext cx="2484276" cy="2371888"/>
            <a:chOff x="19611" y="751492"/>
            <a:chExt cx="3773524" cy="3705756"/>
          </a:xfrm>
        </p:grpSpPr>
        <p:sp>
          <p:nvSpPr>
            <p:cNvPr id="20" name="Oval 19"/>
            <p:cNvSpPr/>
            <p:nvPr/>
          </p:nvSpPr>
          <p:spPr>
            <a:xfrm>
              <a:off x="19611" y="751492"/>
              <a:ext cx="3705756" cy="370575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5980" y="1495612"/>
              <a:ext cx="3727155" cy="2260040"/>
            </a:xfrm>
            <a:prstGeom prst="rect">
              <a:avLst/>
            </a:prstGeom>
          </p:spPr>
          <p:txBody>
            <a:bodyPr wrap="square">
              <a:spAutoFit/>
            </a:bodyPr>
            <a:lstStyle/>
            <a:p>
              <a:pPr algn="ctr"/>
              <a:r>
                <a:rPr lang="en-AU" sz="2200" b="1" dirty="0">
                  <a:solidFill>
                    <a:schemeClr val="bg1"/>
                  </a:solidFill>
                  <a:latin typeface="Arial" panose="020B0604020202020204" pitchFamily="34" charset="0"/>
                  <a:cs typeface="Arial" panose="020B0604020202020204" pitchFamily="34" charset="0"/>
                </a:rPr>
                <a:t>WHAT IS ACTIVATING IDENTITIES AND FUTURES?</a:t>
              </a:r>
            </a:p>
          </p:txBody>
        </p:sp>
      </p:gr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11" name="Rounded Rectangle 38">
            <a:extLst>
              <a:ext uri="{FF2B5EF4-FFF2-40B4-BE49-F238E27FC236}">
                <a16:creationId xmlns:a16="http://schemas.microsoft.com/office/drawing/2014/main" id="{3CCF668C-E386-2752-BDC0-7745EF92292B}"/>
              </a:ext>
            </a:extLst>
          </p:cNvPr>
          <p:cNvSpPr/>
          <p:nvPr/>
        </p:nvSpPr>
        <p:spPr>
          <a:xfrm>
            <a:off x="-559022" y="4893759"/>
            <a:ext cx="729126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BFD6E790-5CB9-0A7B-587B-071DEFC1DE1A}"/>
              </a:ext>
            </a:extLst>
          </p:cNvPr>
          <p:cNvSpPr/>
          <p:nvPr/>
        </p:nvSpPr>
        <p:spPr>
          <a:xfrm>
            <a:off x="189101" y="4988197"/>
            <a:ext cx="74104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Exploiting your strengths and identifying areas for improvement.</a:t>
            </a:r>
          </a:p>
        </p:txBody>
      </p:sp>
      <p:sp>
        <p:nvSpPr>
          <p:cNvPr id="13" name="Rounded Rectangle 45">
            <a:extLst>
              <a:ext uri="{FF2B5EF4-FFF2-40B4-BE49-F238E27FC236}">
                <a16:creationId xmlns:a16="http://schemas.microsoft.com/office/drawing/2014/main" id="{D721B1E5-6D51-C73F-81B6-3F4D15CF1E08}"/>
              </a:ext>
            </a:extLst>
          </p:cNvPr>
          <p:cNvSpPr/>
          <p:nvPr/>
        </p:nvSpPr>
        <p:spPr>
          <a:xfrm>
            <a:off x="-699125" y="5486894"/>
            <a:ext cx="498309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070BE29-7464-A594-B1B9-CAC7E65CC9BC}"/>
              </a:ext>
            </a:extLst>
          </p:cNvPr>
          <p:cNvSpPr/>
          <p:nvPr/>
        </p:nvSpPr>
        <p:spPr>
          <a:xfrm>
            <a:off x="189101" y="5589715"/>
            <a:ext cx="6975186"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Stopping and thinking about your own work.</a:t>
            </a:r>
          </a:p>
        </p:txBody>
      </p:sp>
      <p:sp>
        <p:nvSpPr>
          <p:cNvPr id="15" name="Rounded Rectangle 47">
            <a:extLst>
              <a:ext uri="{FF2B5EF4-FFF2-40B4-BE49-F238E27FC236}">
                <a16:creationId xmlns:a16="http://schemas.microsoft.com/office/drawing/2014/main" id="{5F42E202-F6D5-4C45-620C-81F4FC6EA3C4}"/>
              </a:ext>
            </a:extLst>
          </p:cNvPr>
          <p:cNvSpPr/>
          <p:nvPr/>
        </p:nvSpPr>
        <p:spPr>
          <a:xfrm>
            <a:off x="-559023" y="6080030"/>
            <a:ext cx="4842990"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20B24873-D05D-29F3-445A-EAD3624CD188}"/>
              </a:ext>
            </a:extLst>
          </p:cNvPr>
          <p:cNvSpPr/>
          <p:nvPr/>
        </p:nvSpPr>
        <p:spPr>
          <a:xfrm>
            <a:off x="189101" y="6169414"/>
            <a:ext cx="3499676"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Revealing and sharing your thinking.</a:t>
            </a:r>
          </a:p>
        </p:txBody>
      </p:sp>
      <p:sp>
        <p:nvSpPr>
          <p:cNvPr id="17" name="Rounded Rectangle 56">
            <a:extLst>
              <a:ext uri="{FF2B5EF4-FFF2-40B4-BE49-F238E27FC236}">
                <a16:creationId xmlns:a16="http://schemas.microsoft.com/office/drawing/2014/main" id="{AF11F5E1-98CA-D950-AB1F-34DE19F68787}"/>
              </a:ext>
            </a:extLst>
          </p:cNvPr>
          <p:cNvSpPr/>
          <p:nvPr/>
        </p:nvSpPr>
        <p:spPr>
          <a:xfrm>
            <a:off x="-1062604" y="2768187"/>
            <a:ext cx="9667051" cy="870047"/>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7912FE91-2599-8C42-B55B-5BBF9FE9CBA1}"/>
              </a:ext>
            </a:extLst>
          </p:cNvPr>
          <p:cNvSpPr/>
          <p:nvPr/>
        </p:nvSpPr>
        <p:spPr>
          <a:xfrm>
            <a:off x="189100" y="2780928"/>
            <a:ext cx="8559363" cy="830997"/>
          </a:xfrm>
          <a:prstGeom prst="rect">
            <a:avLst/>
          </a:prstGeom>
        </p:spPr>
        <p:txBody>
          <a:bodyPr wrap="square">
            <a:spAutoFit/>
          </a:bodyPr>
          <a:lstStyle/>
          <a:p>
            <a:pPr lvl="0"/>
            <a:r>
              <a:rPr lang="en-US" sz="2400" dirty="0">
                <a:solidFill>
                  <a:schemeClr val="bg1"/>
                </a:solidFill>
                <a:latin typeface="Arial" panose="020B0604020202020204" pitchFamily="34" charset="0"/>
                <a:cs typeface="Arial" panose="020B0604020202020204" pitchFamily="34" charset="0"/>
              </a:rPr>
              <a:t>Students explore ideas related to an area of personal interest through a process of self-directed inquiry.</a:t>
            </a:r>
          </a:p>
        </p:txBody>
      </p:sp>
      <p:sp>
        <p:nvSpPr>
          <p:cNvPr id="2" name="Rounded Rectangle 30">
            <a:extLst>
              <a:ext uri="{FF2B5EF4-FFF2-40B4-BE49-F238E27FC236}">
                <a16:creationId xmlns:a16="http://schemas.microsoft.com/office/drawing/2014/main" id="{5860BE88-920A-7C03-6689-5055D6E80245}"/>
              </a:ext>
            </a:extLst>
          </p:cNvPr>
          <p:cNvSpPr/>
          <p:nvPr/>
        </p:nvSpPr>
        <p:spPr>
          <a:xfrm>
            <a:off x="-3132856" y="3707488"/>
            <a:ext cx="10350698"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E09D04A2-8599-6740-C66A-AB5095991FA2}"/>
              </a:ext>
            </a:extLst>
          </p:cNvPr>
          <p:cNvSpPr/>
          <p:nvPr/>
        </p:nvSpPr>
        <p:spPr>
          <a:xfrm>
            <a:off x="182706" y="3779496"/>
            <a:ext cx="6981581"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Using your own approach, </a:t>
            </a:r>
            <a:r>
              <a:rPr lang="en-US" sz="1600" dirty="0" err="1">
                <a:solidFill>
                  <a:srgbClr val="565A5C"/>
                </a:solidFill>
                <a:latin typeface="Arial" panose="020B0604020202020204" pitchFamily="34" charset="0"/>
                <a:cs typeface="Arial" panose="020B0604020202020204" pitchFamily="34" charset="0"/>
              </a:rPr>
              <a:t>behaviours</a:t>
            </a:r>
            <a:r>
              <a:rPr lang="en-US" sz="1600" dirty="0">
                <a:solidFill>
                  <a:srgbClr val="565A5C"/>
                </a:solidFill>
                <a:latin typeface="Arial" panose="020B0604020202020204" pitchFamily="34" charset="0"/>
                <a:cs typeface="Arial" panose="020B0604020202020204" pitchFamily="34" charset="0"/>
              </a:rPr>
              <a:t> and emotions to progress learning. </a:t>
            </a:r>
          </a:p>
        </p:txBody>
      </p:sp>
    </p:spTree>
    <p:extLst>
      <p:ext uri="{BB962C8B-B14F-4D97-AF65-F5344CB8AC3E}">
        <p14:creationId xmlns:p14="http://schemas.microsoft.com/office/powerpoint/2010/main" val="27938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827584" y="260648"/>
            <a:ext cx="8229600" cy="1152128"/>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Last step of</a:t>
            </a:r>
            <a:endParaRPr lang="en-AU" sz="7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4409758" y="1220559"/>
            <a:ext cx="4647426" cy="1200329"/>
          </a:xfrm>
          <a:prstGeom prst="rect">
            <a:avLst/>
          </a:prstGeom>
        </p:spPr>
        <p:txBody>
          <a:bodyPr wrap="none">
            <a:spAutoFit/>
          </a:bodyPr>
          <a:lstStyle/>
          <a:p>
            <a:pPr algn="r"/>
            <a:r>
              <a:rPr lang="en-US" sz="7200" b="1" dirty="0">
                <a:solidFill>
                  <a:schemeClr val="bg1"/>
                </a:solidFill>
                <a:latin typeface="Arial" panose="020B0604020202020204" pitchFamily="34" charset="0"/>
                <a:cs typeface="Arial" panose="020B0604020202020204" pitchFamily="34" charset="0"/>
              </a:rPr>
              <a:t>the SACE </a:t>
            </a:r>
            <a:endParaRPr lang="en-AU" sz="7200" dirty="0">
              <a:solidFill>
                <a:schemeClr val="bg1"/>
              </a:solidFill>
            </a:endParaRPr>
          </a:p>
        </p:txBody>
      </p:sp>
      <p:sp>
        <p:nvSpPr>
          <p:cNvPr id="6" name="Rectangle 5"/>
          <p:cNvSpPr/>
          <p:nvPr/>
        </p:nvSpPr>
        <p:spPr>
          <a:xfrm>
            <a:off x="5538272" y="2132856"/>
            <a:ext cx="3518912" cy="1200329"/>
          </a:xfrm>
          <a:prstGeom prst="rect">
            <a:avLst/>
          </a:prstGeom>
        </p:spPr>
        <p:txBody>
          <a:bodyPr wrap="none">
            <a:spAutoFit/>
          </a:bodyPr>
          <a:lstStyle/>
          <a:p>
            <a:pPr algn="r"/>
            <a:r>
              <a:rPr lang="en-US" sz="7200" b="1" dirty="0">
                <a:solidFill>
                  <a:schemeClr val="bg1"/>
                </a:solidFill>
                <a:latin typeface="Arial" panose="020B0604020202020204" pitchFamily="34" charset="0"/>
                <a:cs typeface="Arial" panose="020B0604020202020204" pitchFamily="34" charset="0"/>
              </a:rPr>
              <a:t>journey</a:t>
            </a:r>
            <a:endParaRPr lang="en-AU" sz="7200" dirty="0">
              <a:solidFill>
                <a:schemeClr val="bg1"/>
              </a:solidFill>
            </a:endParaRPr>
          </a:p>
        </p:txBody>
      </p:sp>
      <p:sp>
        <p:nvSpPr>
          <p:cNvPr id="9" name="Oval 8"/>
          <p:cNvSpPr/>
          <p:nvPr/>
        </p:nvSpPr>
        <p:spPr>
          <a:xfrm>
            <a:off x="3152002" y="3665186"/>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p:cNvGrpSpPr/>
          <p:nvPr/>
        </p:nvGrpSpPr>
        <p:grpSpPr>
          <a:xfrm>
            <a:off x="251520" y="3665186"/>
            <a:ext cx="2788150" cy="2788150"/>
            <a:chOff x="251520" y="3665186"/>
            <a:chExt cx="2788150" cy="2788150"/>
          </a:xfrm>
        </p:grpSpPr>
        <p:sp>
          <p:nvSpPr>
            <p:cNvPr id="8" name="Oval 7"/>
            <p:cNvSpPr/>
            <p:nvPr/>
          </p:nvSpPr>
          <p:spPr>
            <a:xfrm>
              <a:off x="251520" y="3665186"/>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323266" y="4344617"/>
              <a:ext cx="2637270" cy="1323439"/>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RESULTS</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Final results for all completed SACE subjects are provided at the end of Stage 2.</a:t>
              </a:r>
            </a:p>
          </p:txBody>
        </p:sp>
      </p:grpSp>
      <p:sp>
        <p:nvSpPr>
          <p:cNvPr id="11" name="Rectangle 10"/>
          <p:cNvSpPr/>
          <p:nvPr/>
        </p:nvSpPr>
        <p:spPr>
          <a:xfrm>
            <a:off x="3152003" y="4371912"/>
            <a:ext cx="2788149" cy="1569660"/>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ACCESS TO RESULTS</a:t>
            </a:r>
          </a:p>
          <a:p>
            <a:pPr algn="ctr"/>
            <a:r>
              <a:rPr lang="en-US" sz="1600" dirty="0">
                <a:solidFill>
                  <a:schemeClr val="bg1"/>
                </a:solidFill>
                <a:latin typeface="Arial" panose="020B0604020202020204" pitchFamily="34" charset="0"/>
                <a:cs typeface="Arial" panose="020B0604020202020204" pitchFamily="34" charset="0"/>
              </a:rPr>
              <a:t>These grades are available in Students Online on the SACE website. </a:t>
            </a: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sace.sa.edu.au</a:t>
            </a:r>
          </a:p>
        </p:txBody>
      </p:sp>
      <p:sp>
        <p:nvSpPr>
          <p:cNvPr id="12" name="Oval 11"/>
          <p:cNvSpPr/>
          <p:nvPr/>
        </p:nvSpPr>
        <p:spPr>
          <a:xfrm>
            <a:off x="6068090" y="3612261"/>
            <a:ext cx="2788150" cy="2788150"/>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6139836" y="4149080"/>
            <a:ext cx="2637270" cy="1815882"/>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SATAC</a:t>
            </a:r>
            <a:endParaRPr lang="en-AU"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Provides students</a:t>
            </a:r>
          </a:p>
          <a:p>
            <a:pPr algn="ctr"/>
            <a:r>
              <a:rPr lang="en-US" sz="1600" dirty="0">
                <a:solidFill>
                  <a:schemeClr val="bg1"/>
                </a:solidFill>
                <a:latin typeface="Arial" panose="020B0604020202020204" pitchFamily="34" charset="0"/>
                <a:cs typeface="Arial" panose="020B0604020202020204" pitchFamily="34" charset="0"/>
              </a:rPr>
              <a:t>access to their Australian Tertiary Admissions Ranking (ATAR), and/or</a:t>
            </a:r>
          </a:p>
          <a:p>
            <a:pPr algn="ctr"/>
            <a:r>
              <a:rPr lang="en-US" sz="1600" dirty="0">
                <a:solidFill>
                  <a:schemeClr val="bg1"/>
                </a:solidFill>
                <a:latin typeface="Arial" panose="020B0604020202020204" pitchFamily="34" charset="0"/>
                <a:cs typeface="Arial" panose="020B0604020202020204" pitchFamily="34" charset="0"/>
              </a:rPr>
              <a:t>TAFE SA Selection</a:t>
            </a:r>
          </a:p>
          <a:p>
            <a:pPr algn="ctr"/>
            <a:r>
              <a:rPr lang="en-US" sz="1600" dirty="0">
                <a:solidFill>
                  <a:schemeClr val="bg1"/>
                </a:solidFill>
                <a:latin typeface="Arial" panose="020B0604020202020204" pitchFamily="34" charset="0"/>
                <a:cs typeface="Arial" panose="020B0604020202020204" pitchFamily="34" charset="0"/>
              </a:rPr>
              <a:t>Score. </a:t>
            </a:r>
          </a:p>
        </p:txBody>
      </p:sp>
    </p:spTree>
    <p:extLst>
      <p:ext uri="{BB962C8B-B14F-4D97-AF65-F5344CB8AC3E}">
        <p14:creationId xmlns:p14="http://schemas.microsoft.com/office/powerpoint/2010/main" val="17301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179512" y="845840"/>
            <a:ext cx="8712968" cy="1143000"/>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What if something</a:t>
            </a:r>
            <a:endParaRPr lang="en-AU" sz="72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863588" y="4517171"/>
            <a:ext cx="9469052" cy="928053"/>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p:cNvSpPr/>
          <p:nvPr/>
        </p:nvSpPr>
        <p:spPr>
          <a:xfrm>
            <a:off x="1043608" y="4565698"/>
            <a:ext cx="8136904" cy="830997"/>
          </a:xfrm>
          <a:prstGeom prst="rect">
            <a:avLst/>
          </a:prstGeom>
        </p:spPr>
        <p:txBody>
          <a:bodyPr wrap="square">
            <a:spAutoFit/>
          </a:bodyPr>
          <a:lstStyle/>
          <a:p>
            <a:r>
              <a:rPr lang="en-AU" sz="1600" dirty="0">
                <a:solidFill>
                  <a:schemeClr val="bg1"/>
                </a:solidFill>
                <a:latin typeface="Arial" panose="020B0604020202020204" pitchFamily="34" charset="0"/>
                <a:cs typeface="Arial" panose="020B0604020202020204" pitchFamily="34" charset="0"/>
              </a:rPr>
              <a:t>Reasonable adjustments can be made to the curriculum and assessment that positively enable eligible students to demonstrate the required knowledge, skills and standards of Stage 1 and Stage 2 subjects. </a:t>
            </a:r>
          </a:p>
        </p:txBody>
      </p:sp>
      <p:sp>
        <p:nvSpPr>
          <p:cNvPr id="3" name="Rectangle 2"/>
          <p:cNvSpPr/>
          <p:nvPr/>
        </p:nvSpPr>
        <p:spPr>
          <a:xfrm>
            <a:off x="-684584" y="1852164"/>
            <a:ext cx="9577065" cy="1200329"/>
          </a:xfrm>
          <a:prstGeom prst="rect">
            <a:avLst/>
          </a:prstGeom>
        </p:spPr>
        <p:txBody>
          <a:bodyPr wrap="square">
            <a:spAutoFit/>
          </a:bodyPr>
          <a:lstStyle/>
          <a:p>
            <a:pPr algn="r"/>
            <a:r>
              <a:rPr lang="en-US" sz="7200" b="1" dirty="0">
                <a:solidFill>
                  <a:schemeClr val="bg1"/>
                </a:solidFill>
                <a:latin typeface="Arial" panose="020B0604020202020204" pitchFamily="34" charset="0"/>
                <a:cs typeface="Arial" panose="020B0604020202020204" pitchFamily="34" charset="0"/>
              </a:rPr>
              <a:t>happens during the</a:t>
            </a:r>
            <a:endParaRPr lang="en-AU" sz="7200" dirty="0"/>
          </a:p>
        </p:txBody>
      </p:sp>
      <p:sp>
        <p:nvSpPr>
          <p:cNvPr id="9" name="Rectangle 8"/>
          <p:cNvSpPr/>
          <p:nvPr/>
        </p:nvSpPr>
        <p:spPr>
          <a:xfrm>
            <a:off x="-36512" y="2915816"/>
            <a:ext cx="8928992" cy="1200329"/>
          </a:xfrm>
          <a:prstGeom prst="rect">
            <a:avLst/>
          </a:prstGeom>
        </p:spPr>
        <p:txBody>
          <a:bodyPr wrap="square">
            <a:spAutoFit/>
          </a:bodyPr>
          <a:lstStyle/>
          <a:p>
            <a:pPr algn="r"/>
            <a:r>
              <a:rPr lang="en-US" sz="7200" b="1" dirty="0">
                <a:solidFill>
                  <a:schemeClr val="bg1"/>
                </a:solidFill>
                <a:latin typeface="Arial" panose="020B0604020202020204" pitchFamily="34" charset="0"/>
                <a:cs typeface="Arial" panose="020B0604020202020204" pitchFamily="34" charset="0"/>
              </a:rPr>
              <a:t>SACE journey?</a:t>
            </a:r>
            <a:endParaRPr lang="en-AU" sz="7200" dirty="0"/>
          </a:p>
        </p:txBody>
      </p:sp>
    </p:spTree>
    <p:extLst>
      <p:ext uri="{BB962C8B-B14F-4D97-AF65-F5344CB8AC3E}">
        <p14:creationId xmlns:p14="http://schemas.microsoft.com/office/powerpoint/2010/main" val="21906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3429000"/>
            <a:ext cx="8712968"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098505"/>
            <a:ext cx="7671325"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187776"/>
            <a:ext cx="4166333"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Gained a university aggregate and an ATAR</a:t>
            </a:r>
          </a:p>
        </p:txBody>
      </p:sp>
      <p:sp>
        <p:nvSpPr>
          <p:cNvPr id="32" name="Rounded Rectangle 31"/>
          <p:cNvSpPr/>
          <p:nvPr/>
        </p:nvSpPr>
        <p:spPr>
          <a:xfrm>
            <a:off x="-2916833" y="4805320"/>
            <a:ext cx="10585177"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2916832" y="5463100"/>
            <a:ext cx="10585175"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3518383"/>
            <a:ext cx="539420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Completed the SACE with at least 90 credits at Stage 2 </a:t>
            </a:r>
          </a:p>
        </p:txBody>
      </p:sp>
      <p:sp>
        <p:nvSpPr>
          <p:cNvPr id="9" name="Rectangle 8"/>
          <p:cNvSpPr/>
          <p:nvPr/>
        </p:nvSpPr>
        <p:spPr>
          <a:xfrm>
            <a:off x="545946" y="489059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Met any prerequisite subject requirements for chosen university course</a:t>
            </a:r>
          </a:p>
        </p:txBody>
      </p:sp>
      <p:sp>
        <p:nvSpPr>
          <p:cNvPr id="50" name="Rectangle 49"/>
          <p:cNvSpPr/>
          <p:nvPr/>
        </p:nvSpPr>
        <p:spPr>
          <a:xfrm>
            <a:off x="539552" y="555248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Complied with rules regarding subject combinations and counting restrictions </a:t>
            </a:r>
          </a:p>
        </p:txBody>
      </p:sp>
      <p:sp>
        <p:nvSpPr>
          <p:cNvPr id="21" name="Rectangle 20"/>
          <p:cNvSpPr/>
          <p:nvPr/>
        </p:nvSpPr>
        <p:spPr>
          <a:xfrm>
            <a:off x="539552" y="2636912"/>
            <a:ext cx="5257145"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UNIVERSITY</a:t>
            </a:r>
            <a:endParaRPr lang="en-AU"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73306" y="6093296"/>
            <a:ext cx="8103150" cy="584775"/>
          </a:xfrm>
          <a:prstGeom prst="rect">
            <a:avLst/>
          </a:prstGeom>
        </p:spPr>
        <p:txBody>
          <a:bodyPr wrap="square">
            <a:spAutoFit/>
          </a:bodyPr>
          <a:lstStyle/>
          <a:p>
            <a:r>
              <a:rPr lang="en-AU" sz="1600" dirty="0">
                <a:latin typeface="Arial" panose="020B0604020202020204" pitchFamily="34" charset="0"/>
                <a:cs typeface="Arial" panose="020B0604020202020204" pitchFamily="34" charset="0"/>
              </a:rPr>
              <a:t>Application for entry to university courses is made through the South Australian Tertiary Admissions Centre (SATAC). </a:t>
            </a:r>
          </a:p>
        </p:txBody>
      </p:sp>
      <p:sp>
        <p:nvSpPr>
          <p:cNvPr id="7" name="Title 1">
            <a:extLst>
              <a:ext uri="{FF2B5EF4-FFF2-40B4-BE49-F238E27FC236}">
                <a16:creationId xmlns:a16="http://schemas.microsoft.com/office/drawing/2014/main" id="{2F65D850-429C-22D4-9D7B-CB4B9E25EE9E}"/>
              </a:ext>
            </a:extLst>
          </p:cNvPr>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79F457-3F86-ADCC-1541-DB6C57F1A470}"/>
              </a:ext>
            </a:extLst>
          </p:cNvPr>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Tree>
    <p:extLst>
      <p:ext uri="{BB962C8B-B14F-4D97-AF65-F5344CB8AC3E}">
        <p14:creationId xmlns:p14="http://schemas.microsoft.com/office/powerpoint/2010/main" val="177142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3" y="3429000"/>
            <a:ext cx="716799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098505"/>
            <a:ext cx="7704856"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187776"/>
            <a:ext cx="3992183"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Designed to develop students’ capabilities</a:t>
            </a:r>
          </a:p>
        </p:txBody>
      </p:sp>
      <p:sp>
        <p:nvSpPr>
          <p:cNvPr id="32" name="Rounded Rectangle 31"/>
          <p:cNvSpPr/>
          <p:nvPr/>
        </p:nvSpPr>
        <p:spPr>
          <a:xfrm>
            <a:off x="-2916833" y="4805320"/>
            <a:ext cx="820891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3518383"/>
            <a:ext cx="489015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Internationally </a:t>
            </a:r>
            <a:r>
              <a:rPr lang="en-US" sz="1600" dirty="0" err="1">
                <a:solidFill>
                  <a:schemeClr val="bg1"/>
                </a:solidFill>
                <a:latin typeface="Arial" panose="020B0604020202020204" pitchFamily="34" charset="0"/>
                <a:cs typeface="Arial" panose="020B0604020202020204" pitchFamily="34" charset="0"/>
              </a:rPr>
              <a:t>recognised</a:t>
            </a:r>
            <a:r>
              <a:rPr lang="en-US" sz="1600" dirty="0">
                <a:solidFill>
                  <a:schemeClr val="bg1"/>
                </a:solidFill>
                <a:latin typeface="Arial" panose="020B0604020202020204" pitchFamily="34" charset="0"/>
                <a:cs typeface="Arial" panose="020B0604020202020204" pitchFamily="34" charset="0"/>
              </a:rPr>
              <a:t> qualification</a:t>
            </a:r>
          </a:p>
        </p:txBody>
      </p:sp>
      <p:sp>
        <p:nvSpPr>
          <p:cNvPr id="9" name="Rectangle 8"/>
          <p:cNvSpPr/>
          <p:nvPr/>
        </p:nvSpPr>
        <p:spPr>
          <a:xfrm>
            <a:off x="545946" y="489059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Skills needed to be successful in the 21st century</a:t>
            </a:r>
          </a:p>
        </p:txBody>
      </p:sp>
      <p:sp>
        <p:nvSpPr>
          <p:cNvPr id="21" name="Title 1"/>
          <p:cNvSpPr>
            <a:spLocks noGrp="1"/>
          </p:cNvSpPr>
          <p:nvPr>
            <p:ph type="title"/>
          </p:nvPr>
        </p:nvSpPr>
        <p:spPr>
          <a:xfrm>
            <a:off x="323528" y="538956"/>
            <a:ext cx="8783960" cy="1373014"/>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Welcome</a:t>
            </a:r>
            <a:endParaRPr lang="en-AU" sz="7200" b="1" dirty="0">
              <a:solidFill>
                <a:schemeClr val="bg1"/>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395536" y="1551930"/>
            <a:ext cx="8784976" cy="1373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to the SACE</a:t>
            </a:r>
            <a:endParaRPr lang="en-AU" sz="7200" b="1" dirty="0">
              <a:solidFill>
                <a:schemeClr val="bg1"/>
              </a:solidFill>
              <a:latin typeface="Arial" panose="020B0604020202020204" pitchFamily="34" charset="0"/>
              <a:cs typeface="Arial" panose="020B0604020202020204" pitchFamily="34" charset="0"/>
            </a:endParaRPr>
          </a:p>
        </p:txBody>
      </p:sp>
      <p:sp>
        <p:nvSpPr>
          <p:cNvPr id="17" name="Rounded Rectangle 16"/>
          <p:cNvSpPr/>
          <p:nvPr/>
        </p:nvSpPr>
        <p:spPr>
          <a:xfrm>
            <a:off x="-2916834" y="5463099"/>
            <a:ext cx="7490013"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p:cNvSpPr/>
          <p:nvPr/>
        </p:nvSpPr>
        <p:spPr>
          <a:xfrm>
            <a:off x="539551" y="5566601"/>
            <a:ext cx="3946914" cy="338554"/>
          </a:xfrm>
          <a:prstGeom prst="rect">
            <a:avLst/>
          </a:prstGeom>
        </p:spPr>
        <p:txBody>
          <a:bodyPr wrap="none">
            <a:spAutoFit/>
          </a:bodyPr>
          <a:lstStyle/>
          <a:p>
            <a:pPr lvl="0"/>
            <a:r>
              <a:rPr lang="en-US" sz="1600" dirty="0">
                <a:solidFill>
                  <a:schemeClr val="bg1"/>
                </a:solidFill>
                <a:latin typeface="Arial" panose="020B0604020202020204" pitchFamily="34" charset="0"/>
                <a:cs typeface="Arial" panose="020B0604020202020204" pitchFamily="34" charset="0"/>
              </a:rPr>
              <a:t>Flexible timeframe and choice of subjects</a:t>
            </a:r>
          </a:p>
        </p:txBody>
      </p:sp>
    </p:spTree>
    <p:extLst>
      <p:ext uri="{BB962C8B-B14F-4D97-AF65-F5344CB8AC3E}">
        <p14:creationId xmlns:p14="http://schemas.microsoft.com/office/powerpoint/2010/main" val="34650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p:bldP spid="32" grpId="0" animBg="1"/>
      <p:bldP spid="49" grpId="0"/>
      <p:bldP spid="9" grpId="0"/>
      <p:bldP spid="1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3448434"/>
            <a:ext cx="11665296" cy="6695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261955"/>
            <a:ext cx="10873208"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351226"/>
            <a:ext cx="6235490"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Ranks a student’s overall achievement compared with </a:t>
            </a:r>
            <a:r>
              <a:rPr lang="en-US" sz="1600">
                <a:solidFill>
                  <a:srgbClr val="565A5C"/>
                </a:solidFill>
                <a:latin typeface="Arial" panose="020B0604020202020204" pitchFamily="34" charset="0"/>
                <a:cs typeface="Arial" panose="020B0604020202020204" pitchFamily="34" charset="0"/>
              </a:rPr>
              <a:t>all students.</a:t>
            </a:r>
            <a:endParaRPr lang="en-US"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545946" y="3501008"/>
            <a:ext cx="8130510"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Australian Tertiary Admissions Rank issued by SATAC and used by universities to select students for courses.</a:t>
            </a:r>
          </a:p>
        </p:txBody>
      </p:sp>
      <p:grpSp>
        <p:nvGrpSpPr>
          <p:cNvPr id="16" name="Group 15"/>
          <p:cNvGrpSpPr/>
          <p:nvPr/>
        </p:nvGrpSpPr>
        <p:grpSpPr>
          <a:xfrm>
            <a:off x="395536" y="284771"/>
            <a:ext cx="2784189" cy="2784189"/>
            <a:chOff x="5962421" y="1080275"/>
            <a:chExt cx="3062608" cy="3062608"/>
          </a:xfrm>
        </p:grpSpPr>
        <p:sp>
          <p:nvSpPr>
            <p:cNvPr id="17" name="Oval 16"/>
            <p:cNvSpPr/>
            <p:nvPr/>
          </p:nvSpPr>
          <p:spPr>
            <a:xfrm>
              <a:off x="5962421" y="1080275"/>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673131"/>
              <a:ext cx="2402631" cy="1929759"/>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WHAT IS AN ATAR?</a:t>
              </a:r>
              <a:endParaRPr lang="en-AU" sz="3600" dirty="0">
                <a:solidFill>
                  <a:schemeClr val="bg1"/>
                </a:solidFill>
                <a:latin typeface="Arial" panose="020B0604020202020204" pitchFamily="34" charset="0"/>
                <a:cs typeface="Arial" panose="020B0604020202020204" pitchFamily="34" charset="0"/>
              </a:endParaRPr>
            </a:p>
          </p:txBody>
        </p:sp>
      </p:grpSp>
      <p:sp>
        <p:nvSpPr>
          <p:cNvPr id="19" name="Rounded Rectangle 18"/>
          <p:cNvSpPr/>
          <p:nvPr/>
        </p:nvSpPr>
        <p:spPr>
          <a:xfrm>
            <a:off x="-2916831" y="4906470"/>
            <a:ext cx="586837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ounded Rectangle 19"/>
          <p:cNvSpPr/>
          <p:nvPr/>
        </p:nvSpPr>
        <p:spPr>
          <a:xfrm>
            <a:off x="-2916833" y="5575975"/>
            <a:ext cx="1051316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p:nvSpPr>
        <p:spPr>
          <a:xfrm>
            <a:off x="539552" y="4995853"/>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Ranges from 0 to 99.95</a:t>
            </a:r>
          </a:p>
        </p:txBody>
      </p:sp>
      <p:sp>
        <p:nvSpPr>
          <p:cNvPr id="22" name="Rectangle 21"/>
          <p:cNvSpPr/>
          <p:nvPr/>
        </p:nvSpPr>
        <p:spPr>
          <a:xfrm>
            <a:off x="539552" y="5679477"/>
            <a:ext cx="5594801"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The score is calculated from your 90 credit, Stage 2 results.</a:t>
            </a:r>
          </a:p>
        </p:txBody>
      </p:sp>
    </p:spTree>
    <p:extLst>
      <p:ext uri="{BB962C8B-B14F-4D97-AF65-F5344CB8AC3E}">
        <p14:creationId xmlns:p14="http://schemas.microsoft.com/office/powerpoint/2010/main" val="239256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2" y="4293096"/>
            <a:ext cx="11305256" cy="75877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5203226"/>
            <a:ext cx="10772921" cy="746054"/>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4382479"/>
            <a:ext cx="798649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It prepares you for employment in professional, para-professional, technical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and trade careers.</a:t>
            </a:r>
          </a:p>
        </p:txBody>
      </p:sp>
      <p:sp>
        <p:nvSpPr>
          <p:cNvPr id="17" name="Title 1"/>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
        <p:nvSpPr>
          <p:cNvPr id="22" name="Rectangle 21"/>
          <p:cNvSpPr/>
          <p:nvPr/>
        </p:nvSpPr>
        <p:spPr>
          <a:xfrm>
            <a:off x="539552" y="2636912"/>
            <a:ext cx="5257145"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TAFE</a:t>
            </a:r>
            <a:endParaRPr lang="en-AU"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2916832" y="3390304"/>
            <a:ext cx="11305256" cy="75877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545946" y="3479687"/>
            <a:ext cx="7986494"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You will be issued with a TAFE SA Selection Score which gains you entry to most TAFE SA courses.</a:t>
            </a:r>
          </a:p>
        </p:txBody>
      </p:sp>
      <p:sp>
        <p:nvSpPr>
          <p:cNvPr id="14" name="Rounded Rectangle 13"/>
          <p:cNvSpPr/>
          <p:nvPr/>
        </p:nvSpPr>
        <p:spPr>
          <a:xfrm>
            <a:off x="-2916833" y="5458079"/>
            <a:ext cx="10772921" cy="746054"/>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5292497"/>
            <a:ext cx="7310143" cy="1077218"/>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Entry requirements may vary depending on the level of the qualification.</a:t>
            </a:r>
          </a:p>
          <a:p>
            <a:r>
              <a:rPr lang="en-US" sz="1600" dirty="0">
                <a:solidFill>
                  <a:schemeClr val="bg1"/>
                </a:solidFill>
                <a:latin typeface="Arial" panose="020B0604020202020204" pitchFamily="34" charset="0"/>
                <a:cs typeface="Arial" panose="020B0604020202020204" pitchFamily="34" charset="0"/>
              </a:rPr>
              <a:t>Details of these requirements and a list of all the courses offered by TAFE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can be found at </a:t>
            </a:r>
            <a:r>
              <a:rPr lang="en-US" sz="1600" b="1" dirty="0">
                <a:solidFill>
                  <a:schemeClr val="bg1"/>
                </a:solidFill>
                <a:latin typeface="Arial" panose="020B0604020202020204" pitchFamily="34" charset="0"/>
                <a:cs typeface="Arial" panose="020B0604020202020204" pitchFamily="34" charset="0"/>
              </a:rPr>
              <a:t>tafesa.edu.au</a:t>
            </a:r>
          </a:p>
          <a:p>
            <a:r>
              <a:rPr lang="en-US" sz="1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502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13" name="Rounded Rectangle 12"/>
          <p:cNvSpPr/>
          <p:nvPr/>
        </p:nvSpPr>
        <p:spPr>
          <a:xfrm>
            <a:off x="-269954" y="5457219"/>
            <a:ext cx="5007571"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ounded Rectangle 29"/>
          <p:cNvSpPr/>
          <p:nvPr/>
        </p:nvSpPr>
        <p:spPr>
          <a:xfrm>
            <a:off x="-324544" y="4005064"/>
            <a:ext cx="8856984" cy="669505"/>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324545" y="4797152"/>
            <a:ext cx="4032449" cy="517321"/>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7" y="4886423"/>
            <a:ext cx="7842478"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Get a head start on their career. </a:t>
            </a:r>
          </a:p>
        </p:txBody>
      </p:sp>
      <p:sp>
        <p:nvSpPr>
          <p:cNvPr id="49" name="Rectangle 48"/>
          <p:cNvSpPr/>
          <p:nvPr/>
        </p:nvSpPr>
        <p:spPr>
          <a:xfrm>
            <a:off x="545946" y="4047428"/>
            <a:ext cx="8130510"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Complete the SACE while training in an industry area through a </a:t>
            </a:r>
            <a:r>
              <a:rPr lang="en-US" sz="1600" dirty="0" err="1">
                <a:solidFill>
                  <a:schemeClr val="bg1"/>
                </a:solidFill>
                <a:latin typeface="Arial" panose="020B0604020202020204" pitchFamily="34" charset="0"/>
                <a:cs typeface="Arial" panose="020B0604020202020204" pitchFamily="34" charset="0"/>
              </a:rPr>
              <a:t>recognised</a:t>
            </a:r>
            <a:r>
              <a:rPr lang="en-US" sz="1600" dirty="0">
                <a:solidFill>
                  <a:schemeClr val="bg1"/>
                </a:solidFill>
                <a:latin typeface="Arial" panose="020B0604020202020204" pitchFamily="34" charset="0"/>
                <a:cs typeface="Arial" panose="020B0604020202020204" pitchFamily="34" charset="0"/>
              </a:rPr>
              <a:t> vocational education and training (VET) course or an Australian School-based Apprenticeship.</a:t>
            </a:r>
          </a:p>
        </p:txBody>
      </p:sp>
      <p:sp>
        <p:nvSpPr>
          <p:cNvPr id="9" name="Rectangle 8"/>
          <p:cNvSpPr/>
          <p:nvPr/>
        </p:nvSpPr>
        <p:spPr>
          <a:xfrm>
            <a:off x="545946" y="5546603"/>
            <a:ext cx="7410430"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Choose from a wide range of industry areas </a:t>
            </a:r>
          </a:p>
        </p:txBody>
      </p:sp>
      <p:sp>
        <p:nvSpPr>
          <p:cNvPr id="21" name="Rectangle 20"/>
          <p:cNvSpPr/>
          <p:nvPr/>
        </p:nvSpPr>
        <p:spPr>
          <a:xfrm>
            <a:off x="539552" y="2636912"/>
            <a:ext cx="8208912" cy="1077218"/>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EMPLOYMENT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AND TRAINING</a:t>
            </a:r>
            <a:endParaRPr lang="en-AU"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73306" y="6258798"/>
            <a:ext cx="810315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You can find a list of VET courses on the SACE website </a:t>
            </a:r>
            <a:r>
              <a:rPr lang="en-US" sz="1600" b="1" dirty="0">
                <a:solidFill>
                  <a:srgbClr val="565A5C"/>
                </a:solidFill>
                <a:latin typeface="Arial" panose="020B0604020202020204" pitchFamily="34" charset="0"/>
                <a:cs typeface="Arial" panose="020B0604020202020204" pitchFamily="34" charset="0"/>
              </a:rPr>
              <a:t>sace.sa.edu.au</a:t>
            </a:r>
            <a:r>
              <a:rPr lang="en-US" sz="1600" dirty="0">
                <a:solidFill>
                  <a:srgbClr val="565A5C"/>
                </a:solidFill>
                <a:latin typeface="Arial" panose="020B0604020202020204" pitchFamily="34" charset="0"/>
                <a:cs typeface="Arial" panose="020B0604020202020204" pitchFamily="34" charset="0"/>
              </a:rPr>
              <a:t>.</a:t>
            </a:r>
          </a:p>
        </p:txBody>
      </p:sp>
      <p:sp>
        <p:nvSpPr>
          <p:cNvPr id="7" name="Title 1">
            <a:extLst>
              <a:ext uri="{FF2B5EF4-FFF2-40B4-BE49-F238E27FC236}">
                <a16:creationId xmlns:a16="http://schemas.microsoft.com/office/drawing/2014/main" id="{8BBEF521-BBBA-E9B7-ED43-430621CD40F6}"/>
              </a:ext>
            </a:extLst>
          </p:cNvPr>
          <p:cNvSpPr txBox="1">
            <a:spLocks/>
          </p:cNvSpPr>
          <p:nvPr/>
        </p:nvSpPr>
        <p:spPr>
          <a:xfrm>
            <a:off x="581109" y="260648"/>
            <a:ext cx="32708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b="1" dirty="0">
                <a:solidFill>
                  <a:schemeClr val="bg1"/>
                </a:solidFill>
                <a:latin typeface="Arial" panose="020B0604020202020204" pitchFamily="34" charset="0"/>
                <a:cs typeface="Arial" panose="020B0604020202020204" pitchFamily="34" charset="0"/>
              </a:rPr>
              <a:t>After</a:t>
            </a:r>
            <a:endParaRPr lang="en-AU"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EE60C90-56D4-D587-4F49-67CC8AF8FB88}"/>
              </a:ext>
            </a:extLst>
          </p:cNvPr>
          <p:cNvSpPr/>
          <p:nvPr/>
        </p:nvSpPr>
        <p:spPr>
          <a:xfrm>
            <a:off x="539552" y="1220559"/>
            <a:ext cx="3312369"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SACE</a:t>
            </a:r>
            <a:endParaRPr lang="en-AU" sz="7200" dirty="0"/>
          </a:p>
        </p:txBody>
      </p:sp>
    </p:spTree>
    <p:extLst>
      <p:ext uri="{BB962C8B-B14F-4D97-AF65-F5344CB8AC3E}">
        <p14:creationId xmlns:p14="http://schemas.microsoft.com/office/powerpoint/2010/main" val="284709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0" name="Rounded Rectangle 29"/>
          <p:cNvSpPr/>
          <p:nvPr/>
        </p:nvSpPr>
        <p:spPr>
          <a:xfrm>
            <a:off x="1835697" y="3592450"/>
            <a:ext cx="856895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591781" y="4261955"/>
            <a:ext cx="846094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617955" y="4351226"/>
            <a:ext cx="8058502" cy="338554"/>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Help you select subjects that suit your interests and plans </a:t>
            </a:r>
          </a:p>
        </p:txBody>
      </p:sp>
      <p:sp>
        <p:nvSpPr>
          <p:cNvPr id="32" name="Rounded Rectangle 31"/>
          <p:cNvSpPr/>
          <p:nvPr/>
        </p:nvSpPr>
        <p:spPr>
          <a:xfrm>
            <a:off x="725126" y="4968770"/>
            <a:ext cx="10327595" cy="670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539553" y="5791999"/>
            <a:ext cx="11305255" cy="661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617955" y="3681833"/>
            <a:ext cx="8058502" cy="338554"/>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Here to help, offer advice and information on the subjects being offered</a:t>
            </a:r>
          </a:p>
        </p:txBody>
      </p:sp>
      <p:sp>
        <p:nvSpPr>
          <p:cNvPr id="9" name="Rectangle 8"/>
          <p:cNvSpPr/>
          <p:nvPr/>
        </p:nvSpPr>
        <p:spPr>
          <a:xfrm>
            <a:off x="617955" y="5009883"/>
            <a:ext cx="8058502" cy="584775"/>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Advise you about the best subjects to take to prepare for your preferred tertiary education course or area of employment </a:t>
            </a:r>
          </a:p>
        </p:txBody>
      </p:sp>
      <p:sp>
        <p:nvSpPr>
          <p:cNvPr id="50" name="Rectangle 49"/>
          <p:cNvSpPr/>
          <p:nvPr/>
        </p:nvSpPr>
        <p:spPr>
          <a:xfrm>
            <a:off x="725125" y="5830279"/>
            <a:ext cx="7951331" cy="584775"/>
          </a:xfrm>
          <a:prstGeom prst="rect">
            <a:avLst/>
          </a:prstGeom>
        </p:spPr>
        <p:txBody>
          <a:bodyPr wrap="square">
            <a:spAutoFit/>
          </a:bodyPr>
          <a:lstStyle/>
          <a:p>
            <a:pPr algn="r"/>
            <a:r>
              <a:rPr lang="en-US" sz="1600" dirty="0">
                <a:solidFill>
                  <a:srgbClr val="565A5C"/>
                </a:solidFill>
                <a:latin typeface="Arial" panose="020B0604020202020204" pitchFamily="34" charset="0"/>
                <a:cs typeface="Arial" panose="020B0604020202020204" pitchFamily="34" charset="0"/>
              </a:rPr>
              <a:t>Advise you on vocational education and training (VET) options available to you, through our school or a registered training </a:t>
            </a:r>
            <a:r>
              <a:rPr lang="en-US" sz="1600" dirty="0" err="1">
                <a:solidFill>
                  <a:srgbClr val="565A5C"/>
                </a:solidFill>
                <a:latin typeface="Arial" panose="020B0604020202020204" pitchFamily="34" charset="0"/>
                <a:cs typeface="Arial" panose="020B0604020202020204" pitchFamily="34" charset="0"/>
              </a:rPr>
              <a:t>organisation</a:t>
            </a:r>
            <a:r>
              <a:rPr lang="en-US" sz="1600" dirty="0">
                <a:solidFill>
                  <a:srgbClr val="565A5C"/>
                </a:solidFill>
                <a:latin typeface="Arial" panose="020B0604020202020204" pitchFamily="34" charset="0"/>
                <a:cs typeface="Arial" panose="020B0604020202020204" pitchFamily="34" charset="0"/>
              </a:rPr>
              <a:t> (RTO). </a:t>
            </a:r>
          </a:p>
        </p:txBody>
      </p:sp>
      <p:grpSp>
        <p:nvGrpSpPr>
          <p:cNvPr id="16" name="Group 15"/>
          <p:cNvGrpSpPr/>
          <p:nvPr/>
        </p:nvGrpSpPr>
        <p:grpSpPr>
          <a:xfrm rot="442084">
            <a:off x="1548164" y="261148"/>
            <a:ext cx="1901639" cy="1901639"/>
            <a:chOff x="5962421" y="895322"/>
            <a:chExt cx="3062608" cy="3062608"/>
          </a:xfrm>
        </p:grpSpPr>
        <p:sp>
          <p:nvSpPr>
            <p:cNvPr id="17" name="Oval 16"/>
            <p:cNvSpPr/>
            <p:nvPr/>
          </p:nvSpPr>
          <p:spPr>
            <a:xfrm>
              <a:off x="5962421" y="895322"/>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486487"/>
              <a:ext cx="2402631" cy="1933141"/>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653116" y="260648"/>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Need more</a:t>
            </a:r>
            <a:endParaRPr lang="en-AU" sz="72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653117" y="1052736"/>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Information</a:t>
            </a:r>
            <a:endParaRPr lang="en-AU" sz="7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539552" y="2636912"/>
            <a:ext cx="8208912" cy="584775"/>
          </a:xfrm>
          <a:prstGeom prst="rect">
            <a:avLst/>
          </a:prstGeom>
        </p:spPr>
        <p:txBody>
          <a:bodyPr wrap="square">
            <a:spAutoFit/>
          </a:bodyPr>
          <a:lstStyle/>
          <a:p>
            <a:pPr algn="r"/>
            <a:r>
              <a:rPr lang="en-US" sz="3200" dirty="0">
                <a:solidFill>
                  <a:schemeClr val="bg1"/>
                </a:solidFill>
                <a:latin typeface="Arial" panose="020B0604020202020204" pitchFamily="34" charset="0"/>
                <a:cs typeface="Arial" panose="020B0604020202020204" pitchFamily="34" charset="0"/>
              </a:rPr>
              <a:t>OUR SCHOOL</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11" name="Rounded Rectangle 10"/>
          <p:cNvSpPr/>
          <p:nvPr/>
        </p:nvSpPr>
        <p:spPr>
          <a:xfrm>
            <a:off x="5220072" y="3522416"/>
            <a:ext cx="8568952" cy="6126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p:cNvGrpSpPr/>
          <p:nvPr/>
        </p:nvGrpSpPr>
        <p:grpSpPr>
          <a:xfrm rot="442084">
            <a:off x="1548164" y="261148"/>
            <a:ext cx="1901639" cy="1901639"/>
            <a:chOff x="5962421" y="895322"/>
            <a:chExt cx="3062608" cy="3062608"/>
          </a:xfrm>
        </p:grpSpPr>
        <p:sp>
          <p:nvSpPr>
            <p:cNvPr id="17" name="Oval 16"/>
            <p:cNvSpPr/>
            <p:nvPr/>
          </p:nvSpPr>
          <p:spPr>
            <a:xfrm>
              <a:off x="5962421" y="895322"/>
              <a:ext cx="3062608" cy="3062608"/>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Rectangle 17"/>
            <p:cNvSpPr/>
            <p:nvPr/>
          </p:nvSpPr>
          <p:spPr>
            <a:xfrm rot="419486">
              <a:off x="6292070" y="1486487"/>
              <a:ext cx="2402631" cy="1933141"/>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653116" y="260648"/>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Need more</a:t>
            </a:r>
            <a:endParaRPr lang="en-AU" sz="7200" b="1" dirty="0">
              <a:solidFill>
                <a:schemeClr val="bg1"/>
              </a:solidFill>
              <a:latin typeface="Arial" panose="020B0604020202020204" pitchFamily="34" charset="0"/>
              <a:cs typeface="Arial" panose="020B0604020202020204" pitchFamily="34" charset="0"/>
            </a:endParaRPr>
          </a:p>
        </p:txBody>
      </p:sp>
      <p:sp>
        <p:nvSpPr>
          <p:cNvPr id="20" name="Title 1"/>
          <p:cNvSpPr txBox="1">
            <a:spLocks/>
          </p:cNvSpPr>
          <p:nvPr/>
        </p:nvSpPr>
        <p:spPr>
          <a:xfrm>
            <a:off x="653117" y="1052736"/>
            <a:ext cx="816735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Information</a:t>
            </a:r>
            <a:endParaRPr lang="en-AU" sz="7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88212" y="2636912"/>
            <a:ext cx="8208912" cy="584775"/>
          </a:xfrm>
          <a:prstGeom prst="rect">
            <a:avLst/>
          </a:prstGeom>
        </p:spPr>
        <p:txBody>
          <a:bodyPr wrap="square">
            <a:spAutoFit/>
          </a:bodyPr>
          <a:lstStyle/>
          <a:p>
            <a:pPr algn="r"/>
            <a:r>
              <a:rPr lang="en-US" sz="3200" dirty="0">
                <a:solidFill>
                  <a:schemeClr val="bg1"/>
                </a:solidFill>
                <a:latin typeface="Arial" panose="020B0604020202020204" pitchFamily="34" charset="0"/>
                <a:cs typeface="Arial" panose="020B0604020202020204" pitchFamily="34" charset="0"/>
              </a:rPr>
              <a:t>THE SACE BOARD</a:t>
            </a:r>
            <a:endParaRPr lang="en-AU"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364088" y="3488688"/>
            <a:ext cx="3313728" cy="646331"/>
          </a:xfrm>
          <a:prstGeom prst="rect">
            <a:avLst/>
          </a:prstGeom>
        </p:spPr>
        <p:txBody>
          <a:bodyPr wrap="none">
            <a:spAutoFit/>
          </a:bodyPr>
          <a:lstStyle/>
          <a:p>
            <a:r>
              <a:rPr lang="en-US" sz="3600" dirty="0">
                <a:solidFill>
                  <a:srgbClr val="565A5C"/>
                </a:solidFill>
                <a:latin typeface="Arial" panose="020B0604020202020204" pitchFamily="34" charset="0"/>
                <a:cs typeface="Arial" panose="020B0604020202020204" pitchFamily="34" charset="0"/>
              </a:rPr>
              <a:t>sace.sa.edu.au</a:t>
            </a:r>
          </a:p>
        </p:txBody>
      </p:sp>
      <p:sp>
        <p:nvSpPr>
          <p:cNvPr id="3" name="Rectangle 2"/>
          <p:cNvSpPr/>
          <p:nvPr/>
        </p:nvSpPr>
        <p:spPr>
          <a:xfrm>
            <a:off x="4012104" y="4581128"/>
            <a:ext cx="4572000" cy="584775"/>
          </a:xfrm>
          <a:prstGeom prst="rect">
            <a:avLst/>
          </a:prstGeom>
        </p:spPr>
        <p:txBody>
          <a:bodyPr>
            <a:spAutoFit/>
          </a:bodyPr>
          <a:lstStyle/>
          <a:p>
            <a:pPr algn="r"/>
            <a:r>
              <a:rPr lang="en-AU" sz="1600" b="1" dirty="0">
                <a:solidFill>
                  <a:schemeClr val="bg1"/>
                </a:solidFill>
                <a:latin typeface="Arial" panose="020B0604020202020204" pitchFamily="34" charset="0"/>
                <a:cs typeface="Arial" panose="020B0604020202020204" pitchFamily="34" charset="0"/>
              </a:rPr>
              <a:t>(08) 8115 4700</a:t>
            </a:r>
          </a:p>
          <a:p>
            <a:pPr algn="r"/>
            <a:r>
              <a:rPr lang="en-AU" sz="1600" b="1" dirty="0">
                <a:solidFill>
                  <a:schemeClr val="bg1"/>
                </a:solidFill>
                <a:latin typeface="Arial" panose="020B0604020202020204" pitchFamily="34" charset="0"/>
                <a:cs typeface="Arial" panose="020B0604020202020204" pitchFamily="34" charset="0"/>
              </a:rPr>
              <a:t>askSACE@sa.gov.au  </a:t>
            </a:r>
          </a:p>
        </p:txBody>
      </p:sp>
    </p:spTree>
    <p:extLst>
      <p:ext uri="{BB962C8B-B14F-4D97-AF65-F5344CB8AC3E}">
        <p14:creationId xmlns:p14="http://schemas.microsoft.com/office/powerpoint/2010/main" val="19647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lcome to SACE_A Parents Guide-Design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539553" y="370200"/>
            <a:ext cx="5472608" cy="1214428"/>
          </a:xfrm>
        </p:spPr>
        <p:txBody>
          <a:bodyPr>
            <a:noAutofit/>
          </a:bodyPr>
          <a:lstStyle/>
          <a:p>
            <a:pPr algn="l"/>
            <a:r>
              <a:rPr lang="en-US" sz="3200" dirty="0">
                <a:solidFill>
                  <a:schemeClr val="bg1"/>
                </a:solidFill>
                <a:latin typeface="Arial" panose="020B0604020202020204" pitchFamily="34" charset="0"/>
                <a:cs typeface="Arial" panose="020B0604020202020204" pitchFamily="34" charset="0"/>
              </a:rPr>
              <a:t>7 capabilities are embedded</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into SACE subjects.</a:t>
            </a:r>
            <a:endParaRPr lang="en-AU" sz="3200" dirty="0">
              <a:solidFill>
                <a:schemeClr val="bg1"/>
              </a:solidFill>
              <a:latin typeface="Arial" panose="020B0604020202020204" pitchFamily="34" charset="0"/>
              <a:cs typeface="Arial" panose="020B0604020202020204" pitchFamily="34" charset="0"/>
            </a:endParaRPr>
          </a:p>
        </p:txBody>
      </p:sp>
      <p:sp>
        <p:nvSpPr>
          <p:cNvPr id="31" name="Rounded Rectangle 30"/>
          <p:cNvSpPr/>
          <p:nvPr/>
        </p:nvSpPr>
        <p:spPr>
          <a:xfrm>
            <a:off x="-68787" y="3284984"/>
            <a:ext cx="58649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ounded Rectangle 29"/>
          <p:cNvSpPr/>
          <p:nvPr/>
        </p:nvSpPr>
        <p:spPr>
          <a:xfrm>
            <a:off x="-68786" y="2615479"/>
            <a:ext cx="212050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32" name="Rounded Rectangle 31"/>
          <p:cNvSpPr/>
          <p:nvPr/>
        </p:nvSpPr>
        <p:spPr>
          <a:xfrm>
            <a:off x="-68787" y="3991799"/>
            <a:ext cx="58649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ounded Rectangle 33"/>
          <p:cNvSpPr/>
          <p:nvPr/>
        </p:nvSpPr>
        <p:spPr>
          <a:xfrm>
            <a:off x="-68788" y="4649579"/>
            <a:ext cx="3632675"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ounded Rectangle 34"/>
          <p:cNvSpPr/>
          <p:nvPr/>
        </p:nvSpPr>
        <p:spPr>
          <a:xfrm>
            <a:off x="-65488" y="5319084"/>
            <a:ext cx="3629375"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ounded Rectangle 36"/>
          <p:cNvSpPr/>
          <p:nvPr/>
        </p:nvSpPr>
        <p:spPr>
          <a:xfrm>
            <a:off x="-65487" y="6025899"/>
            <a:ext cx="586162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ounded Rectangle 29">
            <a:extLst>
              <a:ext uri="{FF2B5EF4-FFF2-40B4-BE49-F238E27FC236}">
                <a16:creationId xmlns:a16="http://schemas.microsoft.com/office/drawing/2014/main" id="{B346C09E-A4E1-512C-A048-64326B99B983}"/>
              </a:ext>
            </a:extLst>
          </p:cNvPr>
          <p:cNvSpPr/>
          <p:nvPr/>
        </p:nvSpPr>
        <p:spPr>
          <a:xfrm>
            <a:off x="-68786" y="1964303"/>
            <a:ext cx="212050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17" name="Rectangle 16">
            <a:extLst>
              <a:ext uri="{FF2B5EF4-FFF2-40B4-BE49-F238E27FC236}">
                <a16:creationId xmlns:a16="http://schemas.microsoft.com/office/drawing/2014/main" id="{62FCA0D2-9002-D53F-DA87-F96629F320D6}"/>
              </a:ext>
            </a:extLst>
          </p:cNvPr>
          <p:cNvSpPr/>
          <p:nvPr/>
        </p:nvSpPr>
        <p:spPr>
          <a:xfrm>
            <a:off x="539552" y="2057520"/>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Literacy</a:t>
            </a:r>
          </a:p>
        </p:txBody>
      </p:sp>
      <p:sp>
        <p:nvSpPr>
          <p:cNvPr id="18" name="Rectangle 17">
            <a:extLst>
              <a:ext uri="{FF2B5EF4-FFF2-40B4-BE49-F238E27FC236}">
                <a16:creationId xmlns:a16="http://schemas.microsoft.com/office/drawing/2014/main" id="{0099744D-F4B9-41D1-FF51-17FA9A1A3436}"/>
              </a:ext>
            </a:extLst>
          </p:cNvPr>
          <p:cNvSpPr/>
          <p:nvPr/>
        </p:nvSpPr>
        <p:spPr>
          <a:xfrm>
            <a:off x="539552" y="2695475"/>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Numeracy</a:t>
            </a:r>
          </a:p>
        </p:txBody>
      </p:sp>
      <p:sp>
        <p:nvSpPr>
          <p:cNvPr id="19" name="Rectangle 18">
            <a:extLst>
              <a:ext uri="{FF2B5EF4-FFF2-40B4-BE49-F238E27FC236}">
                <a16:creationId xmlns:a16="http://schemas.microsoft.com/office/drawing/2014/main" id="{BDA21B04-B034-158E-EFD6-1B0E7A3CE29D}"/>
              </a:ext>
            </a:extLst>
          </p:cNvPr>
          <p:cNvSpPr/>
          <p:nvPr/>
        </p:nvSpPr>
        <p:spPr>
          <a:xfrm>
            <a:off x="539552" y="3375180"/>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Information and Communication Technology</a:t>
            </a:r>
            <a:endParaRPr lang="en-US" sz="1600" dirty="0">
              <a:solidFill>
                <a:srgbClr val="565A5C"/>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6D35B8F-CBDA-821C-8FBD-9DEA21B6F19F}"/>
              </a:ext>
            </a:extLst>
          </p:cNvPr>
          <p:cNvSpPr/>
          <p:nvPr/>
        </p:nvSpPr>
        <p:spPr>
          <a:xfrm>
            <a:off x="539552" y="408450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Critical and Creative Thinking</a:t>
            </a:r>
            <a:endParaRPr lang="en-US" sz="1600" dirty="0">
              <a:solidFill>
                <a:srgbClr val="565A5C"/>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A0F57E0-98DE-B727-180F-0DBBCC564BC7}"/>
              </a:ext>
            </a:extLst>
          </p:cNvPr>
          <p:cNvSpPr/>
          <p:nvPr/>
        </p:nvSpPr>
        <p:spPr>
          <a:xfrm>
            <a:off x="539552" y="474333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Personal and Social</a:t>
            </a:r>
            <a:endParaRPr lang="en-US" sz="1600" dirty="0">
              <a:solidFill>
                <a:srgbClr val="565A5C"/>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7BB546A-7AB6-39F1-9288-DC98AF5447F1}"/>
              </a:ext>
            </a:extLst>
          </p:cNvPr>
          <p:cNvSpPr/>
          <p:nvPr/>
        </p:nvSpPr>
        <p:spPr>
          <a:xfrm>
            <a:off x="539552" y="540216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Ethical Understanding</a:t>
            </a:r>
            <a:endParaRPr lang="en-US" sz="1600" dirty="0">
              <a:solidFill>
                <a:srgbClr val="565A5C"/>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E152344-7F3D-1E51-AD4C-3CCB32DD306B}"/>
              </a:ext>
            </a:extLst>
          </p:cNvPr>
          <p:cNvSpPr/>
          <p:nvPr/>
        </p:nvSpPr>
        <p:spPr>
          <a:xfrm>
            <a:off x="539552" y="6114782"/>
            <a:ext cx="85115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Intercultural Understanding</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62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555776" y="587094"/>
            <a:ext cx="6216500" cy="2625882"/>
          </a:xfrm>
        </p:spPr>
        <p:txBody>
          <a:bodyPr>
            <a:normAutofit/>
          </a:bodyPr>
          <a:lstStyle/>
          <a:p>
            <a:pPr algn="r"/>
            <a:r>
              <a:rPr lang="en-US" sz="7200" b="1" dirty="0">
                <a:solidFill>
                  <a:schemeClr val="bg1"/>
                </a:solidFill>
                <a:latin typeface="Arial" panose="020B0604020202020204" pitchFamily="34" charset="0"/>
                <a:cs typeface="Arial" panose="020B0604020202020204" pitchFamily="34" charset="0"/>
              </a:rPr>
              <a:t>The SACE journey</a:t>
            </a:r>
            <a:endParaRPr lang="en-AU" sz="7200" b="1"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248424" y="3518470"/>
            <a:ext cx="8722414" cy="2789780"/>
            <a:chOff x="248424" y="339429"/>
            <a:chExt cx="8722414" cy="2789780"/>
          </a:xfrm>
        </p:grpSpPr>
        <p:sp>
          <p:nvSpPr>
            <p:cNvPr id="5" name="Oval 4"/>
            <p:cNvSpPr/>
            <p:nvPr/>
          </p:nvSpPr>
          <p:spPr>
            <a:xfrm>
              <a:off x="248424" y="339429"/>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6" name="Rectangle 5"/>
            <p:cNvSpPr/>
            <p:nvPr/>
          </p:nvSpPr>
          <p:spPr>
            <a:xfrm>
              <a:off x="374979" y="1111072"/>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10</a:t>
              </a:r>
            </a:p>
          </p:txBody>
        </p:sp>
        <p:sp>
          <p:nvSpPr>
            <p:cNvPr id="7" name="Rectangle 6"/>
            <p:cNvSpPr/>
            <p:nvPr/>
          </p:nvSpPr>
          <p:spPr>
            <a:xfrm>
              <a:off x="579972" y="1904901"/>
              <a:ext cx="2121093" cy="646331"/>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Personal Learning </a:t>
              </a:r>
            </a:p>
            <a:p>
              <a:pPr algn="ctr"/>
              <a:r>
                <a:rPr lang="en-US" dirty="0">
                  <a:solidFill>
                    <a:schemeClr val="bg1"/>
                  </a:solidFill>
                  <a:latin typeface="Arial" panose="020B0604020202020204" pitchFamily="34" charset="0"/>
                  <a:cs typeface="Arial" panose="020B0604020202020204" pitchFamily="34" charset="0"/>
                </a:rPr>
                <a:t>Plan</a:t>
              </a:r>
              <a:endParaRPr lang="en-AU" dirty="0">
                <a:solidFill>
                  <a:schemeClr val="bg1"/>
                </a:solidFill>
                <a:latin typeface="Arial" panose="020B0604020202020204" pitchFamily="34" charset="0"/>
                <a:cs typeface="Arial" panose="020B0604020202020204" pitchFamily="34" charset="0"/>
              </a:endParaRPr>
            </a:p>
          </p:txBody>
        </p:sp>
        <p:sp>
          <p:nvSpPr>
            <p:cNvPr id="21" name="Oval 20"/>
            <p:cNvSpPr/>
            <p:nvPr/>
          </p:nvSpPr>
          <p:spPr>
            <a:xfrm>
              <a:off x="3232340" y="345020"/>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2" name="Rectangle 21"/>
            <p:cNvSpPr/>
            <p:nvPr/>
          </p:nvSpPr>
          <p:spPr>
            <a:xfrm>
              <a:off x="3358895" y="1116663"/>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11</a:t>
              </a:r>
            </a:p>
          </p:txBody>
        </p:sp>
        <p:sp>
          <p:nvSpPr>
            <p:cNvPr id="23" name="Rectangle 22"/>
            <p:cNvSpPr/>
            <p:nvPr/>
          </p:nvSpPr>
          <p:spPr>
            <a:xfrm>
              <a:off x="4134558" y="1910492"/>
              <a:ext cx="979756" cy="369332"/>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Stage 1</a:t>
              </a:r>
              <a:endParaRPr lang="en-AU" dirty="0">
                <a:solidFill>
                  <a:schemeClr val="bg1"/>
                </a:solidFill>
                <a:latin typeface="Arial" panose="020B0604020202020204" pitchFamily="34" charset="0"/>
                <a:cs typeface="Arial" panose="020B0604020202020204" pitchFamily="34" charset="0"/>
              </a:endParaRPr>
            </a:p>
          </p:txBody>
        </p:sp>
        <p:sp>
          <p:nvSpPr>
            <p:cNvPr id="26" name="Oval 25"/>
            <p:cNvSpPr/>
            <p:nvPr/>
          </p:nvSpPr>
          <p:spPr>
            <a:xfrm>
              <a:off x="6186649" y="345020"/>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7" name="Rectangle 26"/>
            <p:cNvSpPr/>
            <p:nvPr/>
          </p:nvSpPr>
          <p:spPr>
            <a:xfrm>
              <a:off x="6313204" y="1116663"/>
              <a:ext cx="2531080" cy="830997"/>
            </a:xfrm>
            <a:prstGeom prst="rect">
              <a:avLst/>
            </a:prstGeom>
            <a:noFill/>
            <a:ln>
              <a:noFill/>
            </a:ln>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Year 12</a:t>
              </a:r>
            </a:p>
          </p:txBody>
        </p:sp>
        <p:sp>
          <p:nvSpPr>
            <p:cNvPr id="28" name="Rectangle 27"/>
            <p:cNvSpPr/>
            <p:nvPr/>
          </p:nvSpPr>
          <p:spPr>
            <a:xfrm>
              <a:off x="7088867" y="1910492"/>
              <a:ext cx="979756" cy="369332"/>
            </a:xfrm>
            <a:prstGeom prst="rect">
              <a:avLst/>
            </a:prstGeom>
            <a:noFill/>
            <a:ln>
              <a:noFill/>
            </a:ln>
          </p:spPr>
          <p:txBody>
            <a:bodyPr wrap="none">
              <a:spAutoFit/>
            </a:bodyPr>
            <a:lstStyle/>
            <a:p>
              <a:pPr algn="ctr"/>
              <a:r>
                <a:rPr lang="en-US" dirty="0">
                  <a:solidFill>
                    <a:schemeClr val="bg1"/>
                  </a:solidFill>
                  <a:latin typeface="Arial" panose="020B0604020202020204" pitchFamily="34" charset="0"/>
                  <a:cs typeface="Arial" panose="020B0604020202020204" pitchFamily="34" charset="0"/>
                </a:rPr>
                <a:t>Stage 2</a:t>
              </a:r>
              <a:endParaRPr lang="en-AU"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263227" y="3524061"/>
            <a:ext cx="8722414" cy="2789780"/>
            <a:chOff x="367936" y="3446462"/>
            <a:chExt cx="8722414" cy="2789780"/>
          </a:xfrm>
        </p:grpSpPr>
        <p:sp>
          <p:nvSpPr>
            <p:cNvPr id="33" name="Oval 32"/>
            <p:cNvSpPr/>
            <p:nvPr/>
          </p:nvSpPr>
          <p:spPr>
            <a:xfrm>
              <a:off x="367936" y="3446462"/>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36" name="Rectangle 35"/>
            <p:cNvSpPr/>
            <p:nvPr/>
          </p:nvSpPr>
          <p:spPr>
            <a:xfrm>
              <a:off x="494491" y="4019580"/>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200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37" name="Oval 36"/>
            <p:cNvSpPr/>
            <p:nvPr/>
          </p:nvSpPr>
          <p:spPr>
            <a:xfrm>
              <a:off x="3351852" y="3452053"/>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40" name="Rectangle 39"/>
            <p:cNvSpPr/>
            <p:nvPr/>
          </p:nvSpPr>
          <p:spPr>
            <a:xfrm>
              <a:off x="3518826" y="4142690"/>
              <a:ext cx="2499492" cy="1446550"/>
            </a:xfrm>
            <a:prstGeom prst="rect">
              <a:avLst/>
            </a:prstGeom>
          </p:spPr>
          <p:txBody>
            <a:bodyPr wrap="square">
              <a:spAutoFit/>
            </a:bodyPr>
            <a:lstStyle/>
            <a:p>
              <a:pPr algn="ctr"/>
              <a:r>
                <a:rPr lang="en-US" sz="4400" dirty="0">
                  <a:solidFill>
                    <a:schemeClr val="bg1"/>
                  </a:solidFill>
                  <a:latin typeface="Arial" panose="020B0604020202020204" pitchFamily="34" charset="0"/>
                  <a:cs typeface="Arial" panose="020B0604020202020204" pitchFamily="34" charset="0"/>
                </a:rPr>
                <a:t>Essential Subjects</a:t>
              </a:r>
            </a:p>
          </p:txBody>
        </p:sp>
        <p:sp>
          <p:nvSpPr>
            <p:cNvPr id="42" name="Oval 41"/>
            <p:cNvSpPr/>
            <p:nvPr/>
          </p:nvSpPr>
          <p:spPr>
            <a:xfrm>
              <a:off x="6306161" y="3452053"/>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43" name="Rectangle 42"/>
            <p:cNvSpPr/>
            <p:nvPr/>
          </p:nvSpPr>
          <p:spPr>
            <a:xfrm>
              <a:off x="6432716" y="3659540"/>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C-</a:t>
              </a:r>
            </a:p>
            <a:p>
              <a:pPr algn="ctr"/>
              <a:r>
                <a:rPr lang="en-US" sz="4800" dirty="0">
                  <a:solidFill>
                    <a:schemeClr val="bg1"/>
                  </a:solidFill>
                  <a:latin typeface="Arial" panose="020B0604020202020204" pitchFamily="34" charset="0"/>
                  <a:cs typeface="Arial" panose="020B0604020202020204" pitchFamily="34" charset="0"/>
                </a:rPr>
                <a:t>Grade</a:t>
              </a:r>
            </a:p>
          </p:txBody>
        </p:sp>
        <p:sp>
          <p:nvSpPr>
            <p:cNvPr id="44" name="Rectangle 43"/>
            <p:cNvSpPr/>
            <p:nvPr/>
          </p:nvSpPr>
          <p:spPr>
            <a:xfrm>
              <a:off x="6516216" y="5286906"/>
              <a:ext cx="2447580" cy="584775"/>
            </a:xfrm>
            <a:prstGeom prst="rect">
              <a:avLst/>
            </a:prstGeom>
          </p:spPr>
          <p:txBody>
            <a:bodyPr wrap="square">
              <a:spAutoFit/>
            </a:bodyPr>
            <a:lstStyle/>
            <a:p>
              <a:pPr algn="ctr">
                <a:spcBef>
                  <a:spcPts val="600"/>
                </a:spcBef>
              </a:pPr>
              <a:r>
                <a:rPr lang="en-US" sz="1600" dirty="0">
                  <a:solidFill>
                    <a:schemeClr val="bg1"/>
                  </a:solidFill>
                  <a:latin typeface="Arial" panose="020B0604020202020204" pitchFamily="34" charset="0"/>
                  <a:cs typeface="Arial" panose="020B0604020202020204" pitchFamily="34" charset="0"/>
                </a:rPr>
                <a:t>Stage 2 - 60 </a:t>
              </a:r>
            </a:p>
            <a:p>
              <a:pPr algn="ctr"/>
              <a:r>
                <a:rPr lang="en-US" sz="1600" dirty="0">
                  <a:solidFill>
                    <a:schemeClr val="bg1"/>
                  </a:solidFill>
                  <a:latin typeface="Arial" panose="020B0604020202020204" pitchFamily="34" charset="0"/>
                  <a:cs typeface="Arial" panose="020B0604020202020204" pitchFamily="34" charset="0"/>
                </a:rPr>
                <a:t>credit subjects</a:t>
              </a:r>
              <a:endParaRPr lang="en-AU"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41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251520" y="116632"/>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Building</a:t>
            </a:r>
            <a:endParaRPr lang="en-AU" sz="72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619672" y="3004848"/>
            <a:ext cx="8712968" cy="707886"/>
            <a:chOff x="1619672" y="3004848"/>
            <a:chExt cx="8712968" cy="707886"/>
          </a:xfrm>
        </p:grpSpPr>
        <p:grpSp>
          <p:nvGrpSpPr>
            <p:cNvPr id="4" name="Group 3"/>
            <p:cNvGrpSpPr/>
            <p:nvPr/>
          </p:nvGrpSpPr>
          <p:grpSpPr>
            <a:xfrm>
              <a:off x="1619672" y="3004848"/>
              <a:ext cx="8712968" cy="707886"/>
              <a:chOff x="1043608" y="1412776"/>
              <a:chExt cx="8712968" cy="1008112"/>
            </a:xfrm>
            <a:solidFill>
              <a:srgbClr val="565A5C"/>
            </a:solidFill>
          </p:grpSpPr>
          <p:sp>
            <p:nvSpPr>
              <p:cNvPr id="5" name="Rounded Rectangle 4"/>
              <p:cNvSpPr/>
              <p:nvPr/>
            </p:nvSpPr>
            <p:spPr>
              <a:xfrm>
                <a:off x="1043608" y="1412776"/>
                <a:ext cx="8640960" cy="10081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3635896" y="1703054"/>
                <a:ext cx="6120680" cy="482140"/>
              </a:xfrm>
              <a:prstGeom prst="rect">
                <a:avLst/>
              </a:prstGeom>
              <a:grp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Exploring Identities and Futures at Stage 1</a:t>
                </a:r>
              </a:p>
            </p:txBody>
          </p:sp>
        </p:grpSp>
        <p:sp>
          <p:nvSpPr>
            <p:cNvPr id="16" name="Rectangle 15"/>
            <p:cNvSpPr/>
            <p:nvPr/>
          </p:nvSpPr>
          <p:spPr>
            <a:xfrm>
              <a:off x="1691680" y="3054789"/>
              <a:ext cx="3240360"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41" name="Group 40"/>
          <p:cNvGrpSpPr/>
          <p:nvPr/>
        </p:nvGrpSpPr>
        <p:grpSpPr>
          <a:xfrm>
            <a:off x="1619672" y="4589024"/>
            <a:ext cx="8640960" cy="707886"/>
            <a:chOff x="1691680" y="4521314"/>
            <a:chExt cx="8640960" cy="707886"/>
          </a:xfrm>
        </p:grpSpPr>
        <p:sp>
          <p:nvSpPr>
            <p:cNvPr id="40" name="Rounded Rectangle 39"/>
            <p:cNvSpPr/>
            <p:nvPr/>
          </p:nvSpPr>
          <p:spPr>
            <a:xfrm>
              <a:off x="1691680" y="4521314"/>
              <a:ext cx="8640960" cy="70788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p:cNvSpPr/>
            <p:nvPr/>
          </p:nvSpPr>
          <p:spPr>
            <a:xfrm>
              <a:off x="4283968" y="4585426"/>
              <a:ext cx="5904656" cy="584775"/>
            </a:xfrm>
            <a:prstGeom prst="rect">
              <a:avLst/>
            </a:prstGeom>
            <a:no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Mathematics subjects at Stage 1 or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(numeracy requirement)</a:t>
              </a:r>
            </a:p>
          </p:txBody>
        </p:sp>
        <p:sp>
          <p:nvSpPr>
            <p:cNvPr id="24" name="Rectangle 23"/>
            <p:cNvSpPr/>
            <p:nvPr/>
          </p:nvSpPr>
          <p:spPr>
            <a:xfrm>
              <a:off x="1763688" y="4582869"/>
              <a:ext cx="2736304"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7" name="Group 6"/>
          <p:cNvGrpSpPr/>
          <p:nvPr/>
        </p:nvGrpSpPr>
        <p:grpSpPr>
          <a:xfrm>
            <a:off x="1619672" y="5384680"/>
            <a:ext cx="8640960" cy="692703"/>
            <a:chOff x="1619672" y="5384680"/>
            <a:chExt cx="8640960" cy="692703"/>
          </a:xfrm>
        </p:grpSpPr>
        <p:grpSp>
          <p:nvGrpSpPr>
            <p:cNvPr id="25" name="Group 24"/>
            <p:cNvGrpSpPr/>
            <p:nvPr/>
          </p:nvGrpSpPr>
          <p:grpSpPr>
            <a:xfrm>
              <a:off x="1619672" y="5384680"/>
              <a:ext cx="8640960" cy="688553"/>
              <a:chOff x="1043608" y="1412776"/>
              <a:chExt cx="8640960" cy="1008112"/>
            </a:xfrm>
            <a:solidFill>
              <a:srgbClr val="565A5C"/>
            </a:solidFill>
          </p:grpSpPr>
          <p:sp>
            <p:nvSpPr>
              <p:cNvPr id="26" name="Rounded Rectangle 25"/>
              <p:cNvSpPr/>
              <p:nvPr/>
            </p:nvSpPr>
            <p:spPr>
              <a:xfrm>
                <a:off x="1043608" y="1412776"/>
                <a:ext cx="8640960" cy="10081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p:cNvSpPr/>
              <p:nvPr/>
            </p:nvSpPr>
            <p:spPr>
              <a:xfrm>
                <a:off x="3635896" y="1570792"/>
                <a:ext cx="6048672" cy="766047"/>
              </a:xfrm>
              <a:prstGeom prst="rect">
                <a:avLst/>
              </a:prstGeom>
              <a:grp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Research Project at Stage 2</a:t>
                </a:r>
              </a:p>
              <a:p>
                <a:r>
                  <a:rPr lang="en-US" sz="1200" i="1" dirty="0">
                    <a:solidFill>
                      <a:schemeClr val="bg1"/>
                    </a:solidFill>
                    <a:latin typeface="Arial" panose="020B0604020202020204" pitchFamily="34" charset="0"/>
                    <a:cs typeface="Arial" panose="020B0604020202020204" pitchFamily="34" charset="0"/>
                  </a:rPr>
                  <a:t>(Activating Identities and Futures from 2025)</a:t>
                </a:r>
              </a:p>
            </p:txBody>
          </p:sp>
        </p:grpSp>
        <p:sp>
          <p:nvSpPr>
            <p:cNvPr id="28" name="Rectangle 27"/>
            <p:cNvSpPr/>
            <p:nvPr/>
          </p:nvSpPr>
          <p:spPr>
            <a:xfrm>
              <a:off x="1691680" y="5431052"/>
              <a:ext cx="2664296"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10 Credits</a:t>
              </a:r>
              <a:endParaRPr lang="en-AU" dirty="0"/>
            </a:p>
          </p:txBody>
        </p:sp>
      </p:grpSp>
      <p:grpSp>
        <p:nvGrpSpPr>
          <p:cNvPr id="42" name="Group 41"/>
          <p:cNvGrpSpPr/>
          <p:nvPr/>
        </p:nvGrpSpPr>
        <p:grpSpPr>
          <a:xfrm>
            <a:off x="1619672" y="3796008"/>
            <a:ext cx="8640960" cy="707886"/>
            <a:chOff x="1619672" y="3368258"/>
            <a:chExt cx="8640960" cy="707886"/>
          </a:xfrm>
        </p:grpSpPr>
        <p:sp>
          <p:nvSpPr>
            <p:cNvPr id="33" name="Rounded Rectangle 32"/>
            <p:cNvSpPr/>
            <p:nvPr/>
          </p:nvSpPr>
          <p:spPr>
            <a:xfrm>
              <a:off x="1619672" y="3368258"/>
              <a:ext cx="8640960" cy="707886"/>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p:cNvSpPr/>
            <p:nvPr/>
          </p:nvSpPr>
          <p:spPr>
            <a:xfrm>
              <a:off x="1691680" y="3399035"/>
              <a:ext cx="3240360"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20 Credits </a:t>
              </a:r>
              <a:endParaRPr lang="en-AU" dirty="0"/>
            </a:p>
          </p:txBody>
        </p:sp>
        <p:sp>
          <p:nvSpPr>
            <p:cNvPr id="36" name="Rectangle 35"/>
            <p:cNvSpPr/>
            <p:nvPr/>
          </p:nvSpPr>
          <p:spPr>
            <a:xfrm>
              <a:off x="4211960" y="3424587"/>
              <a:ext cx="4795169" cy="584775"/>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English subjects at Stage 1 or Stage 2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(literacy requirement)</a:t>
              </a:r>
            </a:p>
          </p:txBody>
        </p:sp>
      </p:grpSp>
      <p:sp>
        <p:nvSpPr>
          <p:cNvPr id="46" name="Rectangle 45"/>
          <p:cNvSpPr/>
          <p:nvPr/>
        </p:nvSpPr>
        <p:spPr>
          <a:xfrm>
            <a:off x="1691680" y="6202763"/>
            <a:ext cx="3886692" cy="646331"/>
          </a:xfrm>
          <a:prstGeom prst="rect">
            <a:avLst/>
          </a:prstGeom>
        </p:spPr>
        <p:txBody>
          <a:bodyPr wrap="square">
            <a:spAutoFit/>
          </a:bodyPr>
          <a:lstStyle/>
          <a:p>
            <a:r>
              <a:rPr lang="en-AU" sz="3600" dirty="0">
                <a:solidFill>
                  <a:schemeClr val="bg1"/>
                </a:solidFill>
                <a:latin typeface="Arial" panose="020B0604020202020204" pitchFamily="34" charset="0"/>
                <a:cs typeface="Arial" panose="020B0604020202020204" pitchFamily="34" charset="0"/>
              </a:rPr>
              <a:t>50 Credits</a:t>
            </a:r>
            <a:endParaRPr lang="en-AU" sz="3600" dirty="0"/>
          </a:p>
        </p:txBody>
      </p:sp>
      <p:sp>
        <p:nvSpPr>
          <p:cNvPr id="47" name="Rectangle 46"/>
          <p:cNvSpPr/>
          <p:nvPr/>
        </p:nvSpPr>
        <p:spPr>
          <a:xfrm>
            <a:off x="322967" y="2348880"/>
            <a:ext cx="3890173" cy="400110"/>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THE ESSENTIALS </a:t>
            </a:r>
          </a:p>
        </p:txBody>
      </p:sp>
      <p:sp>
        <p:nvSpPr>
          <p:cNvPr id="48" name="Rectangle 47"/>
          <p:cNvSpPr/>
          <p:nvPr/>
        </p:nvSpPr>
        <p:spPr>
          <a:xfrm>
            <a:off x="322967" y="1076543"/>
            <a:ext cx="5401161"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credits</a:t>
            </a:r>
            <a:endParaRPr lang="en-AU" sz="7200" dirty="0"/>
          </a:p>
        </p:txBody>
      </p:sp>
      <p:cxnSp>
        <p:nvCxnSpPr>
          <p:cNvPr id="9" name="Straight Connector 8"/>
          <p:cNvCxnSpPr/>
          <p:nvPr/>
        </p:nvCxnSpPr>
        <p:spPr>
          <a:xfrm>
            <a:off x="1691680" y="6165304"/>
            <a:ext cx="21602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7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17" name="Oval 16"/>
          <p:cNvSpPr/>
          <p:nvPr/>
        </p:nvSpPr>
        <p:spPr>
          <a:xfrm>
            <a:off x="57836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8" name="Oval 17"/>
          <p:cNvSpPr/>
          <p:nvPr/>
        </p:nvSpPr>
        <p:spPr>
          <a:xfrm>
            <a:off x="5258888"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51520" y="116632"/>
            <a:ext cx="9937104"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Building</a:t>
            </a:r>
            <a:endParaRPr lang="en-AU" sz="7200" b="1" dirty="0">
              <a:solidFill>
                <a:schemeClr val="bg1"/>
              </a:solidFill>
              <a:latin typeface="Arial" panose="020B0604020202020204" pitchFamily="34" charset="0"/>
              <a:cs typeface="Arial" panose="020B0604020202020204" pitchFamily="34" charset="0"/>
            </a:endParaRPr>
          </a:p>
        </p:txBody>
      </p:sp>
      <p:sp>
        <p:nvSpPr>
          <p:cNvPr id="47" name="Rectangle 46"/>
          <p:cNvSpPr/>
          <p:nvPr/>
        </p:nvSpPr>
        <p:spPr>
          <a:xfrm>
            <a:off x="322967" y="2348880"/>
            <a:ext cx="3890173"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CHOOSING YOUR OWN</a:t>
            </a:r>
            <a:endParaRPr lang="en-AU" sz="2000" dirty="0">
              <a:solidFill>
                <a:schemeClr val="bg1"/>
              </a:solidFill>
              <a:latin typeface="Arial" panose="020B0604020202020204" pitchFamily="34" charset="0"/>
              <a:cs typeface="Arial" panose="020B0604020202020204" pitchFamily="34" charset="0"/>
            </a:endParaRPr>
          </a:p>
        </p:txBody>
      </p:sp>
      <p:sp>
        <p:nvSpPr>
          <p:cNvPr id="48" name="Rectangle 47"/>
          <p:cNvSpPr/>
          <p:nvPr/>
        </p:nvSpPr>
        <p:spPr>
          <a:xfrm>
            <a:off x="322967" y="1076543"/>
            <a:ext cx="5401161" cy="1200329"/>
          </a:xfrm>
          <a:prstGeom prst="rect">
            <a:avLst/>
          </a:prstGeom>
        </p:spPr>
        <p:txBody>
          <a:bodyPr wrap="square">
            <a:spAutoFit/>
          </a:bodyPr>
          <a:lstStyle/>
          <a:p>
            <a:r>
              <a:rPr lang="en-US" sz="7200" b="1" dirty="0">
                <a:solidFill>
                  <a:schemeClr val="bg1"/>
                </a:solidFill>
                <a:latin typeface="Arial" panose="020B0604020202020204" pitchFamily="34" charset="0"/>
                <a:cs typeface="Arial" panose="020B0604020202020204" pitchFamily="34" charset="0"/>
              </a:rPr>
              <a:t>credits</a:t>
            </a:r>
            <a:endParaRPr lang="en-AU" sz="7200" dirty="0"/>
          </a:p>
        </p:txBody>
      </p:sp>
      <p:sp>
        <p:nvSpPr>
          <p:cNvPr id="9" name="Rectangle 8"/>
          <p:cNvSpPr/>
          <p:nvPr/>
        </p:nvSpPr>
        <p:spPr>
          <a:xfrm>
            <a:off x="4067945" y="4077072"/>
            <a:ext cx="1008112" cy="1200329"/>
          </a:xfrm>
          <a:prstGeom prst="rect">
            <a:avLst/>
          </a:prstGeom>
        </p:spPr>
        <p:txBody>
          <a:bodyPr wrap="square">
            <a:spAutoFit/>
          </a:bodyPr>
          <a:lstStyle/>
          <a:p>
            <a:pPr algn="ctr"/>
            <a:r>
              <a:rPr lang="en-US" sz="7200" b="1" dirty="0">
                <a:solidFill>
                  <a:schemeClr val="bg1"/>
                </a:solidFill>
                <a:latin typeface="Arial" panose="020B0604020202020204" pitchFamily="34" charset="0"/>
                <a:cs typeface="Arial" panose="020B0604020202020204" pitchFamily="34" charset="0"/>
              </a:rPr>
              <a:t>+</a:t>
            </a:r>
            <a:endParaRPr lang="en-AU" sz="7200" dirty="0"/>
          </a:p>
        </p:txBody>
      </p:sp>
      <p:sp>
        <p:nvSpPr>
          <p:cNvPr id="13" name="Rectangle 12"/>
          <p:cNvSpPr/>
          <p:nvPr/>
        </p:nvSpPr>
        <p:spPr>
          <a:xfrm>
            <a:off x="960800" y="3494331"/>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90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14" name="Rectangle 13"/>
          <p:cNvSpPr/>
          <p:nvPr/>
        </p:nvSpPr>
        <p:spPr>
          <a:xfrm>
            <a:off x="563942" y="5076473"/>
            <a:ext cx="3359986" cy="584775"/>
          </a:xfrm>
          <a:prstGeom prst="rect">
            <a:avLst/>
          </a:prstGeom>
        </p:spPr>
        <p:txBody>
          <a:bodyPr wrap="square">
            <a:spAutoFit/>
          </a:bodyPr>
          <a:lstStyle/>
          <a:p>
            <a:pPr algn="ctr"/>
            <a:r>
              <a:rPr lang="en-AU" sz="1600" dirty="0">
                <a:solidFill>
                  <a:schemeClr val="bg1"/>
                </a:solidFill>
                <a:latin typeface="Arial" panose="020B0604020202020204" pitchFamily="34" charset="0"/>
                <a:cs typeface="Arial" panose="020B0604020202020204" pitchFamily="34" charset="0"/>
              </a:rPr>
              <a:t>Stage 1 or Stage 2 subjects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of their choice</a:t>
            </a:r>
            <a:endParaRPr lang="en-AU" sz="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641320" y="3515524"/>
            <a:ext cx="2531080" cy="1569660"/>
          </a:xfrm>
          <a:prstGeom prst="rect">
            <a:avLst/>
          </a:prstGeom>
        </p:spPr>
        <p:txBody>
          <a:bodyPr wrap="square">
            <a:spAutoFit/>
          </a:bodyPr>
          <a:lstStyle/>
          <a:p>
            <a:pPr algn="ctr"/>
            <a:r>
              <a:rPr lang="en-US" sz="4800" dirty="0">
                <a:solidFill>
                  <a:schemeClr val="bg1"/>
                </a:solidFill>
                <a:latin typeface="Arial" panose="020B0604020202020204" pitchFamily="34" charset="0"/>
                <a:cs typeface="Arial" panose="020B0604020202020204" pitchFamily="34" charset="0"/>
              </a:rPr>
              <a:t>60</a:t>
            </a:r>
          </a:p>
          <a:p>
            <a:pPr algn="ctr"/>
            <a:r>
              <a:rPr lang="en-US" sz="4800" dirty="0">
                <a:solidFill>
                  <a:schemeClr val="bg1"/>
                </a:solidFill>
                <a:latin typeface="Arial" panose="020B0604020202020204" pitchFamily="34" charset="0"/>
                <a:cs typeface="Arial" panose="020B0604020202020204" pitchFamily="34" charset="0"/>
              </a:rPr>
              <a:t>credits</a:t>
            </a:r>
          </a:p>
        </p:txBody>
      </p:sp>
      <p:sp>
        <p:nvSpPr>
          <p:cNvPr id="16" name="Rectangle 15"/>
          <p:cNvSpPr/>
          <p:nvPr/>
        </p:nvSpPr>
        <p:spPr>
          <a:xfrm>
            <a:off x="5364088" y="5106670"/>
            <a:ext cx="3024336" cy="584775"/>
          </a:xfrm>
          <a:prstGeom prst="rect">
            <a:avLst/>
          </a:prstGeom>
        </p:spPr>
        <p:txBody>
          <a:bodyPr wrap="square">
            <a:spAutoFit/>
          </a:bodyPr>
          <a:lstStyle/>
          <a:p>
            <a:pPr algn="ctr"/>
            <a:r>
              <a:rPr lang="en-AU" sz="1600" dirty="0">
                <a:solidFill>
                  <a:schemeClr val="bg1"/>
                </a:solidFill>
                <a:latin typeface="Arial" panose="020B0604020202020204" pitchFamily="34" charset="0"/>
                <a:cs typeface="Arial" panose="020B0604020202020204" pitchFamily="34" charset="0"/>
              </a:rPr>
              <a:t>Stage 2 subjects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of their choice</a:t>
            </a:r>
          </a:p>
        </p:txBody>
      </p:sp>
    </p:spTree>
    <p:extLst>
      <p:ext uri="{BB962C8B-B14F-4D97-AF65-F5344CB8AC3E}">
        <p14:creationId xmlns:p14="http://schemas.microsoft.com/office/powerpoint/2010/main" val="713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395536" y="202630"/>
            <a:ext cx="8229600" cy="1642194"/>
          </a:xfrm>
        </p:spPr>
        <p:txBody>
          <a:bodyPr>
            <a:noAutofit/>
          </a:bodyPr>
          <a:lstStyle/>
          <a:p>
            <a:pPr algn="r"/>
            <a:r>
              <a:rPr lang="en-US" sz="7200" b="1" dirty="0">
                <a:solidFill>
                  <a:schemeClr val="bg1"/>
                </a:solidFill>
                <a:latin typeface="Arial" panose="020B0604020202020204" pitchFamily="34" charset="0"/>
                <a:cs typeface="Arial" panose="020B0604020202020204" pitchFamily="34" charset="0"/>
              </a:rPr>
              <a:t>Different types</a:t>
            </a:r>
            <a:endParaRPr lang="en-AU" sz="7200" b="1"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323528" y="1126651"/>
            <a:ext cx="82296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200" b="1" dirty="0">
                <a:solidFill>
                  <a:schemeClr val="bg1"/>
                </a:solidFill>
                <a:latin typeface="Arial" panose="020B0604020202020204" pitchFamily="34" charset="0"/>
                <a:cs typeface="Arial" panose="020B0604020202020204" pitchFamily="34" charset="0"/>
              </a:rPr>
              <a:t>of learners</a:t>
            </a:r>
            <a:endParaRPr lang="en-AU" sz="7200" b="1"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79512" y="4042434"/>
            <a:ext cx="2094778" cy="2094778"/>
            <a:chOff x="179512" y="4042434"/>
            <a:chExt cx="2094778" cy="2094778"/>
          </a:xfrm>
        </p:grpSpPr>
        <p:sp>
          <p:nvSpPr>
            <p:cNvPr id="8" name="Oval 7"/>
            <p:cNvSpPr/>
            <p:nvPr/>
          </p:nvSpPr>
          <p:spPr>
            <a:xfrm>
              <a:off x="17951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95536" y="4513759"/>
              <a:ext cx="1656184" cy="1077218"/>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LEARN</a:t>
              </a:r>
            </a:p>
            <a:p>
              <a:pPr algn="ctr"/>
              <a:r>
                <a:rPr lang="en-AU" sz="1600" dirty="0">
                  <a:solidFill>
                    <a:schemeClr val="bg1"/>
                  </a:solidFill>
                  <a:latin typeface="Arial" panose="020B0604020202020204" pitchFamily="34" charset="0"/>
                  <a:cs typeface="Arial" panose="020B0604020202020204" pitchFamily="34" charset="0"/>
                </a:rPr>
                <a:t>Learn in and outside the classroom.</a:t>
              </a:r>
            </a:p>
          </p:txBody>
        </p:sp>
      </p:grpSp>
      <p:grpSp>
        <p:nvGrpSpPr>
          <p:cNvPr id="5" name="Group 4"/>
          <p:cNvGrpSpPr/>
          <p:nvPr/>
        </p:nvGrpSpPr>
        <p:grpSpPr>
          <a:xfrm>
            <a:off x="2405214" y="4042434"/>
            <a:ext cx="2094778" cy="2094778"/>
            <a:chOff x="2405214" y="4042434"/>
            <a:chExt cx="2094778" cy="2094778"/>
          </a:xfrm>
        </p:grpSpPr>
        <p:sp>
          <p:nvSpPr>
            <p:cNvPr id="9" name="Oval 8"/>
            <p:cNvSpPr/>
            <p:nvPr/>
          </p:nvSpPr>
          <p:spPr>
            <a:xfrm>
              <a:off x="2405214"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405214" y="4297735"/>
              <a:ext cx="2094777" cy="1569660"/>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COMBINE</a:t>
              </a:r>
            </a:p>
            <a:p>
              <a:pPr algn="ctr"/>
              <a:r>
                <a:rPr lang="en-AU" sz="1600" dirty="0">
                  <a:solidFill>
                    <a:schemeClr val="bg1"/>
                  </a:solidFill>
                  <a:latin typeface="Arial" panose="020B0604020202020204" pitchFamily="34" charset="0"/>
                  <a:cs typeface="Arial" panose="020B0604020202020204" pitchFamily="34" charset="0"/>
                </a:rPr>
                <a:t>Combine study and part time work,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a traineeship or school-based apprenticeship.</a:t>
              </a:r>
            </a:p>
          </p:txBody>
        </p:sp>
      </p:grpSp>
      <p:grpSp>
        <p:nvGrpSpPr>
          <p:cNvPr id="16" name="Group 15"/>
          <p:cNvGrpSpPr/>
          <p:nvPr/>
        </p:nvGrpSpPr>
        <p:grpSpPr>
          <a:xfrm>
            <a:off x="4637462" y="4042434"/>
            <a:ext cx="2094778" cy="2094778"/>
            <a:chOff x="4637462" y="4042434"/>
            <a:chExt cx="2094778" cy="2094778"/>
          </a:xfrm>
        </p:grpSpPr>
        <p:sp>
          <p:nvSpPr>
            <p:cNvPr id="10" name="Oval 9"/>
            <p:cNvSpPr/>
            <p:nvPr/>
          </p:nvSpPr>
          <p:spPr>
            <a:xfrm>
              <a:off x="4637462" y="4042434"/>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637462" y="4369743"/>
              <a:ext cx="2094778" cy="1323439"/>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COURSES</a:t>
              </a:r>
              <a:endParaRPr lang="en-AU" sz="1600" b="1" dirty="0">
                <a:solidFill>
                  <a:schemeClr val="bg1"/>
                </a:solidFill>
                <a:latin typeface="Arial" panose="020B0604020202020204" pitchFamily="34" charset="0"/>
                <a:cs typeface="Arial" panose="020B0604020202020204" pitchFamily="34" charset="0"/>
              </a:endParaRPr>
            </a:p>
            <a:p>
              <a:pPr lvl="0" algn="ctr"/>
              <a:r>
                <a:rPr lang="en-AU" sz="1600" dirty="0">
                  <a:solidFill>
                    <a:schemeClr val="bg1"/>
                  </a:solidFill>
                  <a:latin typeface="Arial" panose="020B0604020202020204" pitchFamily="34" charset="0"/>
                  <a:cs typeface="Arial" panose="020B0604020202020204" pitchFamily="34" charset="0"/>
                </a:rPr>
                <a:t>SACE subjects</a:t>
              </a:r>
            </a:p>
            <a:p>
              <a:pPr lvl="0" algn="ctr"/>
              <a:r>
                <a:rPr lang="en-AU" sz="1600" dirty="0">
                  <a:solidFill>
                    <a:schemeClr val="bg1"/>
                  </a:solidFill>
                  <a:latin typeface="Arial" panose="020B0604020202020204" pitchFamily="34" charset="0"/>
                  <a:cs typeface="Arial" panose="020B0604020202020204" pitchFamily="34" charset="0"/>
                </a:rPr>
                <a:t>Community learning </a:t>
              </a:r>
            </a:p>
            <a:p>
              <a:pPr lvl="0" algn="ctr"/>
              <a:r>
                <a:rPr lang="en-AU" sz="1600" dirty="0">
                  <a:solidFill>
                    <a:schemeClr val="bg1"/>
                  </a:solidFill>
                  <a:latin typeface="Arial" panose="020B0604020202020204" pitchFamily="34" charset="0"/>
                  <a:cs typeface="Arial" panose="020B0604020202020204" pitchFamily="34" charset="0"/>
                </a:rPr>
                <a:t>University </a:t>
              </a:r>
            </a:p>
            <a:p>
              <a:pPr lvl="0" algn="ctr"/>
              <a:r>
                <a:rPr lang="en-AU" sz="1600" dirty="0">
                  <a:solidFill>
                    <a:schemeClr val="bg1"/>
                  </a:solidFill>
                  <a:latin typeface="Arial" panose="020B0604020202020204" pitchFamily="34" charset="0"/>
                  <a:cs typeface="Arial" panose="020B0604020202020204" pitchFamily="34" charset="0"/>
                </a:rPr>
                <a:t>TAFE studies</a:t>
              </a:r>
            </a:p>
          </p:txBody>
        </p:sp>
      </p:grpSp>
      <p:grpSp>
        <p:nvGrpSpPr>
          <p:cNvPr id="17" name="Group 16"/>
          <p:cNvGrpSpPr/>
          <p:nvPr/>
        </p:nvGrpSpPr>
        <p:grpSpPr>
          <a:xfrm>
            <a:off x="6869710" y="3998518"/>
            <a:ext cx="2094778" cy="2094778"/>
            <a:chOff x="6869710" y="3933056"/>
            <a:chExt cx="2094778" cy="2094778"/>
          </a:xfrm>
        </p:grpSpPr>
        <p:sp>
          <p:nvSpPr>
            <p:cNvPr id="11" name="Oval 10"/>
            <p:cNvSpPr/>
            <p:nvPr/>
          </p:nvSpPr>
          <p:spPr>
            <a:xfrm>
              <a:off x="6869710" y="3933056"/>
              <a:ext cx="2094778" cy="2094778"/>
            </a:xfrm>
            <a:prstGeom prst="ellipse">
              <a:avLst/>
            </a:prstGeom>
            <a:solidFill>
              <a:srgbClr val="565A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6869710" y="4342448"/>
              <a:ext cx="2094777" cy="1323439"/>
            </a:xfrm>
            <a:prstGeom prst="rect">
              <a:avLst/>
            </a:prstGeom>
          </p:spPr>
          <p:txBody>
            <a:bodyPr wrap="square">
              <a:spAutoFit/>
            </a:bodyPr>
            <a:lstStyle/>
            <a:p>
              <a:pPr lvl="0" algn="ctr"/>
              <a:r>
                <a:rPr lang="en-AU" sz="1600" b="1" dirty="0">
                  <a:solidFill>
                    <a:schemeClr val="bg1"/>
                  </a:solidFill>
                  <a:latin typeface="Arial" panose="020B0604020202020204" pitchFamily="34" charset="0"/>
                  <a:cs typeface="Arial" panose="020B0604020202020204" pitchFamily="34" charset="0"/>
                </a:rPr>
                <a:t>TRAINING</a:t>
              </a:r>
            </a:p>
            <a:p>
              <a:pPr lvl="0" algn="ctr"/>
              <a:r>
                <a:rPr lang="en-AU" sz="1600" dirty="0">
                  <a:solidFill>
                    <a:schemeClr val="bg1"/>
                  </a:solidFill>
                  <a:latin typeface="Arial" panose="020B0604020202020204" pitchFamily="34" charset="0"/>
                  <a:cs typeface="Arial" panose="020B0604020202020204" pitchFamily="34" charset="0"/>
                </a:rPr>
                <a:t>Vocation education and training (VET) (available at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Stage 1 and 2)</a:t>
              </a:r>
            </a:p>
          </p:txBody>
        </p:sp>
      </p:grpSp>
    </p:spTree>
    <p:extLst>
      <p:ext uri="{BB962C8B-B14F-4D97-AF65-F5344CB8AC3E}">
        <p14:creationId xmlns:p14="http://schemas.microsoft.com/office/powerpoint/2010/main" val="32095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0" name="Rounded Rectangle 29"/>
          <p:cNvSpPr/>
          <p:nvPr/>
        </p:nvSpPr>
        <p:spPr>
          <a:xfrm>
            <a:off x="-2916833" y="3703767"/>
            <a:ext cx="11089233"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30"/>
          <p:cNvSpPr/>
          <p:nvPr/>
        </p:nvSpPr>
        <p:spPr>
          <a:xfrm>
            <a:off x="-2916832" y="4279831"/>
            <a:ext cx="900100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4369102"/>
            <a:ext cx="4785284"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You'll have more say over what and how you learn.</a:t>
            </a:r>
            <a:endParaRPr lang="en-AU"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545946" y="3793150"/>
            <a:ext cx="8058502"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Provides the opportunity to explore areas of personal value and interest.</a:t>
            </a:r>
          </a:p>
        </p:txBody>
      </p:sp>
      <p:sp>
        <p:nvSpPr>
          <p:cNvPr id="21" name="Title 1"/>
          <p:cNvSpPr>
            <a:spLocks noGrp="1"/>
          </p:cNvSpPr>
          <p:nvPr>
            <p:ph type="title"/>
          </p:nvPr>
        </p:nvSpPr>
        <p:spPr>
          <a:xfrm>
            <a:off x="467544" y="836712"/>
            <a:ext cx="8639944" cy="1031566"/>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Year 10</a:t>
            </a:r>
            <a:endParaRPr lang="en-AU" sz="72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54002" y="2090250"/>
            <a:ext cx="4377782" cy="830997"/>
          </a:xfrm>
          <a:prstGeom prst="rect">
            <a:avLst/>
          </a:prstGeom>
        </p:spPr>
        <p:txBody>
          <a:bodyPr wrap="square">
            <a:spAutoFit/>
          </a:bodyPr>
          <a:lstStyle/>
          <a:p>
            <a:r>
              <a:rPr lang="en-AU" sz="1600" dirty="0">
                <a:solidFill>
                  <a:schemeClr val="bg1"/>
                </a:solidFill>
                <a:latin typeface="Arial" panose="020B0604020202020204" pitchFamily="34" charset="0"/>
                <a:cs typeface="Arial" panose="020B0604020202020204" pitchFamily="34" charset="0"/>
              </a:rPr>
              <a:t>The SACE journey </a:t>
            </a:r>
            <a:br>
              <a:rPr lang="en-AU" sz="1600" dirty="0">
                <a:solidFill>
                  <a:schemeClr val="bg1"/>
                </a:solidFill>
                <a:latin typeface="Arial" panose="020B0604020202020204" pitchFamily="34" charset="0"/>
                <a:cs typeface="Arial" panose="020B0604020202020204" pitchFamily="34" charset="0"/>
              </a:rPr>
            </a:br>
            <a:r>
              <a:rPr lang="en-AU" sz="1600" dirty="0">
                <a:solidFill>
                  <a:schemeClr val="bg1"/>
                </a:solidFill>
                <a:latin typeface="Arial" panose="020B0604020202020204" pitchFamily="34" charset="0"/>
                <a:cs typeface="Arial" panose="020B0604020202020204" pitchFamily="34" charset="0"/>
              </a:rPr>
              <a:t>starts with Exploring Identities</a:t>
            </a:r>
          </a:p>
          <a:p>
            <a:r>
              <a:rPr lang="en-AU" sz="1600" dirty="0">
                <a:solidFill>
                  <a:schemeClr val="bg1"/>
                </a:solidFill>
                <a:latin typeface="Arial" panose="020B0604020202020204" pitchFamily="34" charset="0"/>
                <a:cs typeface="Arial" panose="020B0604020202020204" pitchFamily="34" charset="0"/>
              </a:rPr>
              <a:t>and Futures (EIF)</a:t>
            </a:r>
          </a:p>
        </p:txBody>
      </p:sp>
      <p:sp>
        <p:nvSpPr>
          <p:cNvPr id="22" name="Rounded Rectangle 21"/>
          <p:cNvSpPr/>
          <p:nvPr/>
        </p:nvSpPr>
        <p:spPr>
          <a:xfrm>
            <a:off x="-2916832" y="4855895"/>
            <a:ext cx="11089232"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p:cNvSpPr/>
          <p:nvPr/>
        </p:nvSpPr>
        <p:spPr>
          <a:xfrm>
            <a:off x="554002" y="4944778"/>
            <a:ext cx="739598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Prepares you for a different way of thinking and learning in senior school</a:t>
            </a:r>
            <a:r>
              <a:rPr lang="en-AU" sz="1600" dirty="0">
                <a:solidFill>
                  <a:srgbClr val="565A5C"/>
                </a:solidFill>
                <a:latin typeface="Arial" panose="020B0604020202020204" pitchFamily="34" charset="0"/>
                <a:cs typeface="Arial" panose="020B0604020202020204" pitchFamily="34" charset="0"/>
              </a:rPr>
              <a:t>.</a:t>
            </a:r>
          </a:p>
        </p:txBody>
      </p:sp>
      <p:sp>
        <p:nvSpPr>
          <p:cNvPr id="35" name="Rounded Rectangle 34"/>
          <p:cNvSpPr/>
          <p:nvPr/>
        </p:nvSpPr>
        <p:spPr>
          <a:xfrm>
            <a:off x="-2923226" y="5431959"/>
            <a:ext cx="117281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p:cNvSpPr/>
          <p:nvPr/>
        </p:nvSpPr>
        <p:spPr>
          <a:xfrm>
            <a:off x="547608" y="5520842"/>
            <a:ext cx="82573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Encourages connections with other people at school or in your community. </a:t>
            </a:r>
          </a:p>
        </p:txBody>
      </p:sp>
      <p:grpSp>
        <p:nvGrpSpPr>
          <p:cNvPr id="7" name="Group 6"/>
          <p:cNvGrpSpPr/>
          <p:nvPr/>
        </p:nvGrpSpPr>
        <p:grpSpPr>
          <a:xfrm>
            <a:off x="5508104" y="321855"/>
            <a:ext cx="2983637" cy="2891121"/>
            <a:chOff x="5508104" y="321855"/>
            <a:chExt cx="2983637" cy="2891121"/>
          </a:xfrm>
        </p:grpSpPr>
        <p:grpSp>
          <p:nvGrpSpPr>
            <p:cNvPr id="19" name="Group 18"/>
            <p:cNvGrpSpPr/>
            <p:nvPr/>
          </p:nvGrpSpPr>
          <p:grpSpPr>
            <a:xfrm>
              <a:off x="5508104" y="321855"/>
              <a:ext cx="2891121" cy="2891121"/>
              <a:chOff x="6101630" y="855662"/>
              <a:chExt cx="2784189" cy="2784189"/>
            </a:xfrm>
          </p:grpSpPr>
          <p:sp>
            <p:nvSpPr>
              <p:cNvPr id="20" name="Oval 19"/>
              <p:cNvSpPr/>
              <p:nvPr/>
            </p:nvSpPr>
            <p:spPr>
              <a:xfrm>
                <a:off x="6101630" y="855662"/>
                <a:ext cx="2784189" cy="2784189"/>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245198" y="1389609"/>
                <a:ext cx="2402631" cy="1155933"/>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WHAT IS EIF?</a:t>
                </a:r>
              </a:p>
            </p:txBody>
          </p:sp>
        </p:grpSp>
        <p:sp>
          <p:nvSpPr>
            <p:cNvPr id="4" name="Rectangle 3"/>
            <p:cNvSpPr/>
            <p:nvPr/>
          </p:nvSpPr>
          <p:spPr>
            <a:xfrm rot="21076975">
              <a:off x="5698962" y="2051656"/>
              <a:ext cx="2792779" cy="830997"/>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10-credit Stage 1 subject,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requiring at least a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 grade.</a:t>
              </a:r>
            </a:p>
          </p:txBody>
        </p:sp>
      </p:grpSp>
      <p:sp>
        <p:nvSpPr>
          <p:cNvPr id="5" name="Rounded Rectangle 34">
            <a:extLst>
              <a:ext uri="{FF2B5EF4-FFF2-40B4-BE49-F238E27FC236}">
                <a16:creationId xmlns:a16="http://schemas.microsoft.com/office/drawing/2014/main" id="{F7D274E9-5365-42BF-3184-A76EBC5004B0}"/>
              </a:ext>
            </a:extLst>
          </p:cNvPr>
          <p:cNvSpPr/>
          <p:nvPr/>
        </p:nvSpPr>
        <p:spPr>
          <a:xfrm>
            <a:off x="-2916832" y="6008023"/>
            <a:ext cx="117281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00787AE0-F6ED-6CBD-9286-254256D974D9}"/>
              </a:ext>
            </a:extLst>
          </p:cNvPr>
          <p:cNvSpPr/>
          <p:nvPr/>
        </p:nvSpPr>
        <p:spPr>
          <a:xfrm>
            <a:off x="554002" y="6096906"/>
            <a:ext cx="82573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Build skills and capabilities that you will need to be successful after school. </a:t>
            </a:r>
          </a:p>
        </p:txBody>
      </p:sp>
    </p:spTree>
    <p:extLst>
      <p:ext uri="{BB962C8B-B14F-4D97-AF65-F5344CB8AC3E}">
        <p14:creationId xmlns:p14="http://schemas.microsoft.com/office/powerpoint/2010/main" val="16860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p:bldP spid="49" grpId="0"/>
      <p:bldP spid="22" grpId="0" animBg="1"/>
      <p:bldP spid="33" grpId="0"/>
      <p:bldP spid="35" grpId="0" animBg="1"/>
      <p:bldP spid="36"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2" name="Title 1"/>
          <p:cNvSpPr>
            <a:spLocks noGrp="1"/>
          </p:cNvSpPr>
          <p:nvPr>
            <p:ph type="title"/>
          </p:nvPr>
        </p:nvSpPr>
        <p:spPr>
          <a:xfrm>
            <a:off x="497662" y="116631"/>
            <a:ext cx="4866426" cy="2175511"/>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Choosing</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subjects</a:t>
            </a:r>
            <a:endParaRPr lang="en-AU" sz="7200" dirty="0"/>
          </a:p>
        </p:txBody>
      </p:sp>
      <p:grpSp>
        <p:nvGrpSpPr>
          <p:cNvPr id="5" name="Group 4"/>
          <p:cNvGrpSpPr/>
          <p:nvPr/>
        </p:nvGrpSpPr>
        <p:grpSpPr>
          <a:xfrm>
            <a:off x="-2916832" y="3284984"/>
            <a:ext cx="5544616" cy="517321"/>
            <a:chOff x="-2916832" y="3284984"/>
            <a:chExt cx="5544616" cy="517321"/>
          </a:xfrm>
        </p:grpSpPr>
        <p:sp>
          <p:nvSpPr>
            <p:cNvPr id="31" name="Rounded Rectangle 30"/>
            <p:cNvSpPr/>
            <p:nvPr/>
          </p:nvSpPr>
          <p:spPr>
            <a:xfrm>
              <a:off x="-2916832" y="3284984"/>
              <a:ext cx="5544616"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545946" y="3374255"/>
              <a:ext cx="1978427"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What am I good at?</a:t>
              </a:r>
            </a:p>
          </p:txBody>
        </p:sp>
      </p:grpSp>
      <p:grpSp>
        <p:nvGrpSpPr>
          <p:cNvPr id="4" name="Group 3"/>
          <p:cNvGrpSpPr/>
          <p:nvPr/>
        </p:nvGrpSpPr>
        <p:grpSpPr>
          <a:xfrm>
            <a:off x="-2916832" y="2615479"/>
            <a:ext cx="6768752" cy="517321"/>
            <a:chOff x="-2916832" y="2615479"/>
            <a:chExt cx="6768752" cy="517321"/>
          </a:xfrm>
        </p:grpSpPr>
        <p:sp>
          <p:nvSpPr>
            <p:cNvPr id="30" name="Rounded Rectangle 29"/>
            <p:cNvSpPr/>
            <p:nvPr/>
          </p:nvSpPr>
          <p:spPr>
            <a:xfrm>
              <a:off x="-2916832" y="2615479"/>
              <a:ext cx="59766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p:cNvSpPr/>
            <p:nvPr/>
          </p:nvSpPr>
          <p:spPr>
            <a:xfrm>
              <a:off x="545946" y="2704862"/>
              <a:ext cx="3305974"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am I interested in?</a:t>
              </a:r>
            </a:p>
          </p:txBody>
        </p:sp>
      </p:grpSp>
      <p:grpSp>
        <p:nvGrpSpPr>
          <p:cNvPr id="6" name="Group 5"/>
          <p:cNvGrpSpPr/>
          <p:nvPr/>
        </p:nvGrpSpPr>
        <p:grpSpPr>
          <a:xfrm>
            <a:off x="-2916833" y="3991799"/>
            <a:ext cx="10873209" cy="517321"/>
            <a:chOff x="-2916833" y="3991799"/>
            <a:chExt cx="10873209" cy="517321"/>
          </a:xfrm>
        </p:grpSpPr>
        <p:sp>
          <p:nvSpPr>
            <p:cNvPr id="32" name="Rounded Rectangle 31"/>
            <p:cNvSpPr/>
            <p:nvPr/>
          </p:nvSpPr>
          <p:spPr>
            <a:xfrm>
              <a:off x="-2916833" y="3991799"/>
              <a:ext cx="979308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45946" y="4077072"/>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sort of job, or types of work, will help me follow my interests?</a:t>
              </a:r>
            </a:p>
          </p:txBody>
        </p:sp>
      </p:grpSp>
      <p:grpSp>
        <p:nvGrpSpPr>
          <p:cNvPr id="8" name="Group 7"/>
          <p:cNvGrpSpPr/>
          <p:nvPr/>
        </p:nvGrpSpPr>
        <p:grpSpPr>
          <a:xfrm>
            <a:off x="-2916832" y="4649579"/>
            <a:ext cx="10866814" cy="517321"/>
            <a:chOff x="-2916832" y="4649579"/>
            <a:chExt cx="10866814" cy="517321"/>
          </a:xfrm>
        </p:grpSpPr>
        <p:sp>
          <p:nvSpPr>
            <p:cNvPr id="34" name="Rounded Rectangle 33"/>
            <p:cNvSpPr/>
            <p:nvPr/>
          </p:nvSpPr>
          <p:spPr>
            <a:xfrm>
              <a:off x="-2916832" y="4649579"/>
              <a:ext cx="1008112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p:cNvSpPr/>
            <p:nvPr/>
          </p:nvSpPr>
          <p:spPr>
            <a:xfrm>
              <a:off x="539552" y="4738962"/>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subjects do I need to study to follow my chosen career pathway?</a:t>
              </a:r>
            </a:p>
          </p:txBody>
        </p:sp>
      </p:grpSp>
      <p:grpSp>
        <p:nvGrpSpPr>
          <p:cNvPr id="12" name="Group 11"/>
          <p:cNvGrpSpPr/>
          <p:nvPr/>
        </p:nvGrpSpPr>
        <p:grpSpPr>
          <a:xfrm>
            <a:off x="-2916833" y="5319084"/>
            <a:ext cx="7161599" cy="517321"/>
            <a:chOff x="-2916833" y="5319084"/>
            <a:chExt cx="7161599" cy="517321"/>
          </a:xfrm>
        </p:grpSpPr>
        <p:sp>
          <p:nvSpPr>
            <p:cNvPr id="35" name="Rounded Rectangle 34"/>
            <p:cNvSpPr/>
            <p:nvPr/>
          </p:nvSpPr>
          <p:spPr>
            <a:xfrm>
              <a:off x="-2916833" y="5319084"/>
              <a:ext cx="7161599"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539552" y="5422586"/>
              <a:ext cx="3587842" cy="338554"/>
            </a:xfrm>
            <a:prstGeom prst="rect">
              <a:avLst/>
            </a:prstGeom>
          </p:spPr>
          <p:txBody>
            <a:bodyPr wrap="none">
              <a:spAutoFit/>
            </a:bodyPr>
            <a:lstStyle/>
            <a:p>
              <a:pPr lvl="0"/>
              <a:r>
                <a:rPr lang="en-AU" sz="1600" dirty="0">
                  <a:solidFill>
                    <a:srgbClr val="565A5C"/>
                  </a:solidFill>
                  <a:latin typeface="Arial" panose="020B0604020202020204" pitchFamily="34" charset="0"/>
                  <a:cs typeface="Arial" panose="020B0604020202020204" pitchFamily="34" charset="0"/>
                </a:rPr>
                <a:t>What I hope to gain from my studies?</a:t>
              </a:r>
            </a:p>
          </p:txBody>
        </p:sp>
      </p:grpSp>
      <p:grpSp>
        <p:nvGrpSpPr>
          <p:cNvPr id="13" name="Group 12"/>
          <p:cNvGrpSpPr/>
          <p:nvPr/>
        </p:nvGrpSpPr>
        <p:grpSpPr>
          <a:xfrm>
            <a:off x="-2916832" y="6025899"/>
            <a:ext cx="8034778" cy="517321"/>
            <a:chOff x="-2916832" y="6025899"/>
            <a:chExt cx="8034778" cy="517321"/>
          </a:xfrm>
        </p:grpSpPr>
        <p:sp>
          <p:nvSpPr>
            <p:cNvPr id="37" name="Rounded Rectangle 36"/>
            <p:cNvSpPr/>
            <p:nvPr/>
          </p:nvSpPr>
          <p:spPr>
            <a:xfrm>
              <a:off x="-2916832" y="6025899"/>
              <a:ext cx="7776864"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45946" y="6115282"/>
              <a:ext cx="4572000" cy="338554"/>
            </a:xfrm>
            <a:prstGeom prst="rect">
              <a:avLst/>
            </a:prstGeom>
          </p:spPr>
          <p:txBody>
            <a:bodyPr>
              <a:spAutoFit/>
            </a:bodyPr>
            <a:lstStyle/>
            <a:p>
              <a:pPr lvl="0"/>
              <a:r>
                <a:rPr lang="en-AU" sz="1600" dirty="0">
                  <a:solidFill>
                    <a:srgbClr val="565A5C"/>
                  </a:solidFill>
                  <a:latin typeface="Arial" panose="020B0604020202020204" pitchFamily="34" charset="0"/>
                  <a:cs typeface="Arial" panose="020B0604020202020204" pitchFamily="34" charset="0"/>
                </a:rPr>
                <a:t>What have I learned during my PLP course?</a:t>
              </a:r>
            </a:p>
          </p:txBody>
        </p:sp>
      </p:grpSp>
      <p:grpSp>
        <p:nvGrpSpPr>
          <p:cNvPr id="11" name="Group 10"/>
          <p:cNvGrpSpPr/>
          <p:nvPr/>
        </p:nvGrpSpPr>
        <p:grpSpPr>
          <a:xfrm>
            <a:off x="6853785" y="2168711"/>
            <a:ext cx="2184210" cy="2091803"/>
            <a:chOff x="6292409" y="1276134"/>
            <a:chExt cx="2402631" cy="2300983"/>
          </a:xfrm>
        </p:grpSpPr>
        <p:sp>
          <p:nvSpPr>
            <p:cNvPr id="51" name="Oval 50"/>
            <p:cNvSpPr/>
            <p:nvPr/>
          </p:nvSpPr>
          <p:spPr>
            <a:xfrm>
              <a:off x="6343233" y="1276134"/>
              <a:ext cx="2300983" cy="2300983"/>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52" name="Rectangle 51"/>
            <p:cNvSpPr/>
            <p:nvPr/>
          </p:nvSpPr>
          <p:spPr>
            <a:xfrm rot="21072500">
              <a:off x="6292409" y="1776143"/>
              <a:ext cx="2402631" cy="1455783"/>
            </a:xfrm>
            <a:prstGeom prst="rect">
              <a:avLst/>
            </a:prstGeom>
          </p:spPr>
          <p:txBody>
            <a:bodyPr wrap="square">
              <a:spAutoFit/>
            </a:bodyPr>
            <a:lstStyle/>
            <a:p>
              <a:pPr algn="ctr"/>
              <a:r>
                <a:rPr lang="en-AU" sz="1600" b="1" dirty="0">
                  <a:solidFill>
                    <a:schemeClr val="bg1"/>
                  </a:solidFill>
                  <a:latin typeface="Arial" panose="020B0604020202020204" pitchFamily="34" charset="0"/>
                  <a:cs typeface="Arial" panose="020B0604020202020204" pitchFamily="34" charset="0"/>
                </a:rPr>
                <a:t>FIND OUT MORE</a:t>
              </a:r>
            </a:p>
            <a:p>
              <a:pPr algn="ctr"/>
              <a:r>
                <a:rPr lang="en-AU" sz="1600" dirty="0">
                  <a:solidFill>
                    <a:schemeClr val="bg1"/>
                  </a:solidFill>
                  <a:latin typeface="Arial" panose="020B0604020202020204" pitchFamily="34" charset="0"/>
                  <a:cs typeface="Arial" panose="020B0604020202020204" pitchFamily="34" charset="0"/>
                </a:rPr>
                <a:t>about credits and choosing subjects on the SACE website.</a:t>
              </a:r>
            </a:p>
            <a:p>
              <a:pPr algn="ctr"/>
              <a:r>
                <a:rPr lang="en-AU" sz="1600" b="1" dirty="0">
                  <a:solidFill>
                    <a:schemeClr val="bg1"/>
                  </a:solidFill>
                  <a:latin typeface="Arial" panose="020B0604020202020204" pitchFamily="34" charset="0"/>
                  <a:cs typeface="Arial" panose="020B0604020202020204" pitchFamily="34" charset="0"/>
                </a:rPr>
                <a:t>sace.sa.edu.au</a:t>
              </a:r>
              <a:r>
                <a:rPr lang="en-AU"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08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CB029ECD6D85427BAD5E1D35DE4A29A4" version="1.0.0">
  <systemFields>
    <field name="Objective-Id">
      <value order="0">A840425</value>
    </field>
    <field name="Objective-Title">
      <value order="0">Welcome to SACE_A Parents Guide Final</value>
    </field>
    <field name="Objective-Description">
      <value order="0"/>
    </field>
    <field name="Objective-CreationStamp">
      <value order="0">2019-08-15T11:25:39Z</value>
    </field>
    <field name="Objective-IsApproved">
      <value order="0">false</value>
    </field>
    <field name="Objective-IsPublished">
      <value order="0">true</value>
    </field>
    <field name="Objective-DatePublished">
      <value order="0">2019-08-15T11:25:39Z</value>
    </field>
    <field name="Objective-ModificationStamp">
      <value order="0">2019-08-15T11:26:16Z</value>
    </field>
    <field name="Objective-Owner">
      <value order="0">April Hill</value>
    </field>
    <field name="Objective-Path">
      <value order="0">Objective Global Folder:Publication:Production:Communications &amp; Marketing:Marketing Initiatives:Toolkit:Welcome to the SACE - Powerpoint</value>
    </field>
    <field name="Objective-Parent">
      <value order="0">Welcome to the SACE - Powerpoint</value>
    </field>
    <field name="Objective-State">
      <value order="0">Published</value>
    </field>
    <field name="Objective-VersionId">
      <value order="0">vA1459572</value>
    </field>
    <field name="Objective-Version">
      <value order="0">1.0</value>
    </field>
    <field name="Objective-VersionNumber">
      <value order="0">1</value>
    </field>
    <field name="Objective-VersionComment">
      <value order="0">First version</value>
    </field>
    <field name="Objective-FileNumber">
      <value order="0">qA16329</value>
    </field>
    <field name="Objective-Classification">
      <value order="0"/>
    </field>
    <field name="Objective-Caveats">
      <value order="0"/>
    </field>
  </systemFields>
  <catalogues>
    <catalogue name="Document Type Catalogue" type="type" ori="id:cA25">
      <field name="Objective-Security Classification">
        <value order="0"/>
      </field>
      <field name="Objective-Connect Creator">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748BF16F15D7B045AECF25EA271AAEEB" ma:contentTypeVersion="18" ma:contentTypeDescription="Create a new document." ma:contentTypeScope="" ma:versionID="574a3e8e842c2c272229bfa3b8423d11">
  <xsd:schema xmlns:xsd="http://www.w3.org/2001/XMLSchema" xmlns:xs="http://www.w3.org/2001/XMLSchema" xmlns:p="http://schemas.microsoft.com/office/2006/metadata/properties" xmlns:ns2="48dda80c-c343-4711-b69e-7d69de0828cc" xmlns:ns3="bcdd6137-8291-476f-9b51-707004ed15b4" targetNamespace="http://schemas.microsoft.com/office/2006/metadata/properties" ma:root="true" ma:fieldsID="95ed8687db63e7be339c3e162bd90eac" ns2:_="" ns3:_="">
    <xsd:import namespace="48dda80c-c343-4711-b69e-7d69de0828cc"/>
    <xsd:import namespace="bcdd6137-8291-476f-9b51-707004ed15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da80c-c343-4711-b69e-7d69de082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d6137-8291-476f-9b51-707004ed15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b364d7-c31e-479d-8e4e-da140ad0b0b4}" ma:internalName="TaxCatchAll" ma:showField="CatchAllData" ma:web="bcdd6137-8291-476f-9b51-707004ed1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cdd6137-8291-476f-9b51-707004ed15b4" xsi:nil="true"/>
    <lcf76f155ced4ddcb4097134ff3c332f xmlns="48dda80c-c343-4711-b69e-7d69de0828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2.xml><?xml version="1.0" encoding="utf-8"?>
<ds:datastoreItem xmlns:ds="http://schemas.openxmlformats.org/officeDocument/2006/customXml" ds:itemID="{497A394C-9D81-44DE-83D0-D356F72406EB}"/>
</file>

<file path=customXml/itemProps3.xml><?xml version="1.0" encoding="utf-8"?>
<ds:datastoreItem xmlns:ds="http://schemas.openxmlformats.org/officeDocument/2006/customXml" ds:itemID="{E7221C1B-1341-4FBA-8DE0-50F92F578F0A}"/>
</file>

<file path=customXml/itemProps4.xml><?xml version="1.0" encoding="utf-8"?>
<ds:datastoreItem xmlns:ds="http://schemas.openxmlformats.org/officeDocument/2006/customXml" ds:itemID="{CC9A971F-A322-4D2E-8CAD-47012520A9D1}"/>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1833</TotalTime>
  <Words>3427</Words>
  <Application>Microsoft Office PowerPoint</Application>
  <PresentationFormat>On-screen Show (4:3)</PresentationFormat>
  <Paragraphs>389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Welcome</vt:lpstr>
      <vt:lpstr>7 capabilities are embedded into SACE subjects.</vt:lpstr>
      <vt:lpstr>The SACE journey</vt:lpstr>
      <vt:lpstr>Building</vt:lpstr>
      <vt:lpstr>Building</vt:lpstr>
      <vt:lpstr>Different types</vt:lpstr>
      <vt:lpstr>Year 10</vt:lpstr>
      <vt:lpstr>Choosing subjects</vt:lpstr>
      <vt:lpstr>Modified  subjects</vt:lpstr>
      <vt:lpstr>PowerPoint Presentation</vt:lpstr>
      <vt:lpstr>Making sure  </vt:lpstr>
      <vt:lpstr>Planning for  </vt:lpstr>
      <vt:lpstr>Planning for  Year 12</vt:lpstr>
      <vt:lpstr>PowerPoint Presentation</vt:lpstr>
      <vt:lpstr>PowerPoint Presentation</vt:lpstr>
      <vt:lpstr>Last step of</vt:lpstr>
      <vt:lpstr>What if something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Hill</dc:creator>
  <cp:lastModifiedBy>Markey, Lucy (SACE)</cp:lastModifiedBy>
  <cp:revision>120</cp:revision>
  <dcterms:created xsi:type="dcterms:W3CDTF">2018-01-23T06:03:53Z</dcterms:created>
  <dcterms:modified xsi:type="dcterms:W3CDTF">2024-01-19T03:07:21Z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CB029ECD6D85427BAD5E1D35DE4A29A4</vt:lpwstr>
  </property>
  <property fmtid="{D5CDD505-2E9C-101B-9397-08002B2CF9AE}" pid="3" name="Objective-Id">
    <vt:lpwstr>A840425</vt:lpwstr>
  </property>
  <property fmtid="{D5CDD505-2E9C-101B-9397-08002B2CF9AE}" pid="4" name="Objective-Title">
    <vt:lpwstr>Welcome to SACE_A Parents Guide Final</vt:lpwstr>
  </property>
  <property fmtid="{D5CDD505-2E9C-101B-9397-08002B2CF9AE}" pid="5" name="Objective-Description">
    <vt:lpwstr/>
  </property>
  <property fmtid="{D5CDD505-2E9C-101B-9397-08002B2CF9AE}" pid="6" name="Objective-CreationStamp">
    <vt:filetime>2019-08-15T11:25:39Z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2019-08-15T11:25:39Z</vt:filetime>
  </property>
  <property fmtid="{D5CDD505-2E9C-101B-9397-08002B2CF9AE}" pid="10" name="Objective-ModificationStamp">
    <vt:filetime>2019-08-15T11:26:16Z</vt:filetime>
  </property>
  <property fmtid="{D5CDD505-2E9C-101B-9397-08002B2CF9AE}" pid="11" name="Objective-Owner">
    <vt:lpwstr>April Hill</vt:lpwstr>
  </property>
  <property fmtid="{D5CDD505-2E9C-101B-9397-08002B2CF9AE}" pid="12" name="Objective-Path">
    <vt:lpwstr>Objective Global Folder:Publication:Production:Communications &amp; Marketing:Marketing Initiatives:Toolkit:Welcome to the SACE - Powerpoint</vt:lpwstr>
  </property>
  <property fmtid="{D5CDD505-2E9C-101B-9397-08002B2CF9AE}" pid="13" name="Objective-Parent">
    <vt:lpwstr>Welcome to the SACE - Powerpoint</vt:lpwstr>
  </property>
  <property fmtid="{D5CDD505-2E9C-101B-9397-08002B2CF9AE}" pid="14" name="Objective-State">
    <vt:lpwstr>Published</vt:lpwstr>
  </property>
  <property fmtid="{D5CDD505-2E9C-101B-9397-08002B2CF9AE}" pid="15" name="Objective-VersionId">
    <vt:lpwstr>vA1459572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qA16329</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
  </property>
  <property fmtid="{D5CDD505-2E9C-101B-9397-08002B2CF9AE}" pid="23" name="Objective-Connect Creator">
    <vt:lpwstr/>
  </property>
  <property fmtid="{D5CDD505-2E9C-101B-9397-08002B2CF9AE}" pid="24" name="ClassificationContentMarkingHeaderLocations">
    <vt:lpwstr>Office Theme:8</vt:lpwstr>
  </property>
  <property fmtid="{D5CDD505-2E9C-101B-9397-08002B2CF9AE}" pid="25" name="ClassificationContentMarkingHeaderText">
    <vt:lpwstr>OFFICIAL</vt:lpwstr>
  </property>
  <property fmtid="{D5CDD505-2E9C-101B-9397-08002B2CF9AE}" pid="26" name="ContentTypeId">
    <vt:lpwstr>0x010100748BF16F15D7B045AECF25EA271AAEEB</vt:lpwstr>
  </property>
</Properties>
</file>